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6.xml" ContentType="application/vnd.openxmlformats-officedocument.presentationml.notesSlide+xml"/>
  <Override PartName="/ppt/charts/chart2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7.xml" ContentType="application/vnd.openxmlformats-officedocument.presentationml.notesSlide+xml"/>
  <Override PartName="/ppt/charts/chart2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8.xml" ContentType="application/vnd.openxmlformats-officedocument.presentationml.notesSlide+xml"/>
  <Override PartName="/ppt/charts/chart2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SAojHkfDJUzHmkAfIJoOSqX1W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F7DE0"/>
    <a:srgbClr val="92D050"/>
    <a:srgbClr val="EEFF41"/>
    <a:srgbClr val="78909C"/>
    <a:srgbClr val="FFAB40"/>
    <a:srgbClr val="EF8600"/>
    <a:srgbClr val="F7F700"/>
    <a:srgbClr val="FBFB00"/>
    <a:srgbClr val="8C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EC7251-FCB8-4CE9-9172-FDDBD39B90A8}">
  <a:tblStyle styleId="{4BEC7251-FCB8-4CE9-9172-FDDBD39B90A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053793E-216B-40BA-85DE-70633059E9E5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E064161-CC68-487F-A171-E5E8653AD8E3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08" autoAdjust="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uk-UA" sz="1000">
                <a:solidFill>
                  <a:srgbClr val="0070C0"/>
                </a:solidFill>
                <a:latin typeface="+mn-lt"/>
              </a:rPr>
              <a:t>вік</a:t>
            </a:r>
            <a:r>
              <a:rPr lang="uk-UA" sz="1000" baseline="0">
                <a:solidFill>
                  <a:srgbClr val="0070C0"/>
                </a:solidFill>
                <a:latin typeface="+mn-lt"/>
              </a:rPr>
              <a:t> респондентів, у %</a:t>
            </a:r>
            <a:endParaRPr lang="uk-UA" sz="1000">
              <a:solidFill>
                <a:srgbClr val="0070C0"/>
              </a:solidFill>
              <a:latin typeface="+mn-lt"/>
            </a:endParaRPr>
          </a:p>
        </c:rich>
      </c:tx>
      <c:layout>
        <c:manualLayout>
          <c:xMode val="edge"/>
          <c:yMode val="edge"/>
          <c:x val="7.2841753772927093E-2"/>
          <c:y val="0.338434235650904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38815681588970558"/>
          <c:y val="0.22590512561308923"/>
          <c:w val="0.44339180884486429"/>
          <c:h val="0.79435242753069846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0147748879398726E-2"/>
          <c:y val="0.42565315062338538"/>
          <c:w val="0.28964842688439629"/>
          <c:h val="0.42442981865130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672788564980778E-2"/>
          <c:y val="0.41057596967045784"/>
          <c:w val="0.95408316951035321"/>
          <c:h val="0.31130650335374743"/>
        </c:manualLayout>
      </c:layout>
      <c:barChart>
        <c:barDir val="col"/>
        <c:grouping val="clustered"/>
        <c:varyColors val="1"/>
        <c:ser>
          <c:idx val="0"/>
          <c:order val="0"/>
          <c:tx>
            <c:v>Екстрене (кризове) втручання</c:v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40-42AA-95F1-08C54B1C5FE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0.162138728323699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740-42AA-95F1-08C54B1C5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послугами'!$AC$9:$AC$12</c:f>
              <c:numCache>
                <c:formatCode>0.0%</c:formatCode>
                <c:ptCount val="4"/>
                <c:pt idx="0">
                  <c:v>0.02</c:v>
                </c:pt>
                <c:pt idx="1">
                  <c:v>3.1E-2</c:v>
                </c:pt>
                <c:pt idx="2">
                  <c:v>3.3000000000000002E-2</c:v>
                </c:pt>
                <c:pt idx="3">
                  <c:v>7.1999999999999995E-2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2375-4FAD-85A5-653D1B4F46CC}"/>
            </c:ext>
          </c:extLst>
        </c:ser>
        <c:ser>
          <c:idx val="1"/>
          <c:order val="1"/>
          <c:tx>
            <c:v>Представництво інтересів</c:v>
          </c:tx>
          <c:spPr>
            <a:solidFill>
              <a:srgbClr val="FFFF0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3,2%</a:t>
                    </a:r>
                  </a:p>
                  <a:p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40-42AA-95F1-08C54B1C5FE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8.69942196531791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740-42AA-95F1-08C54B1C5FE4}"/>
                </c:ext>
              </c:extLst>
            </c:dLbl>
            <c:dLbl>
              <c:idx val="2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700"/>
                    </a:pPr>
                    <a:r>
                      <a:rPr lang="en-US" smtClean="0"/>
                      <a:t>4%</a:t>
                    </a:r>
                  </a:p>
                  <a:p>
                    <a:pPr>
                      <a:defRPr sz="700"/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0.115895953757225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3740-42AA-95F1-08C54B1C5FE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0.144797687861271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3740-42AA-95F1-08C54B1C5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послугами'!$AF$9:$AF$12</c:f>
              <c:numCache>
                <c:formatCode>0.0%</c:formatCode>
                <c:ptCount val="4"/>
                <c:pt idx="0">
                  <c:v>3.2000000000000001E-2</c:v>
                </c:pt>
                <c:pt idx="1">
                  <c:v>2.1999999999999999E-2</c:v>
                </c:pt>
                <c:pt idx="2">
                  <c:v>0.04</c:v>
                </c:pt>
                <c:pt idx="3">
                  <c:v>9.2999999999999999E-2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2375-4FAD-85A5-653D1B4F46CC}"/>
            </c:ext>
          </c:extLst>
        </c:ser>
        <c:ser>
          <c:idx val="2"/>
          <c:order val="2"/>
          <c:tx>
            <c:v>Посередництво (медіація)</c:v>
          </c:tx>
          <c:spPr>
            <a:solidFill>
              <a:srgbClr val="00B05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0.167919075144508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740-42AA-95F1-08C54B1C5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послугами'!$AG$9:$AG$12</c:f>
              <c:numCache>
                <c:formatCode>0.0%</c:formatCode>
                <c:ptCount val="4"/>
                <c:pt idx="0">
                  <c:v>2.7E-2</c:v>
                </c:pt>
                <c:pt idx="1">
                  <c:v>2.1999999999999999E-2</c:v>
                </c:pt>
                <c:pt idx="2">
                  <c:v>4.1000000000000002E-2</c:v>
                </c:pt>
                <c:pt idx="3">
                  <c:v>5.7000000000000002E-2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2-2375-4FAD-85A5-653D1B4F46CC}"/>
            </c:ext>
          </c:extLst>
        </c:ser>
        <c:ser>
          <c:idx val="3"/>
          <c:order val="3"/>
          <c:tx>
            <c:v>Натуральна допомога</c:v>
          </c:tx>
          <c:spPr>
            <a:solidFill>
              <a:srgbClr val="7030A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700"/>
                    </a:pPr>
                    <a:r>
                      <a:rPr lang="en-US" smtClean="0"/>
                      <a:t>2,9%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0.139017341040462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740-42AA-95F1-08C54B1C5FE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8.69942196531791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740-42AA-95F1-08C54B1C5FE4}"/>
                </c:ext>
              </c:extLst>
            </c:dLbl>
            <c:dLbl>
              <c:idx val="2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700"/>
                    </a:pPr>
                    <a:r>
                      <a:rPr lang="en-US" smtClean="0"/>
                      <a:t>7%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16577540106937E-2"/>
                      <c:h val="0.133236994219653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740-42AA-95F1-08C54B1C5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послугами'!$AI$9:$AI$12</c:f>
              <c:numCache>
                <c:formatCode>0.0%</c:formatCode>
                <c:ptCount val="4"/>
                <c:pt idx="0">
                  <c:v>2.9000000000000001E-2</c:v>
                </c:pt>
                <c:pt idx="1">
                  <c:v>2.3E-2</c:v>
                </c:pt>
                <c:pt idx="2">
                  <c:v>7.0000000000000007E-2</c:v>
                </c:pt>
                <c:pt idx="3">
                  <c:v>0.32400000000000001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3-2375-4FAD-85A5-653D1B4F46CC}"/>
            </c:ext>
          </c:extLst>
        </c:ser>
        <c:ser>
          <c:idx val="4"/>
          <c:order val="4"/>
          <c:tx>
            <c:v> Догляд та виховання дітей в умовах, наближених до сімейних</c:v>
          </c:tx>
          <c:spPr>
            <a:solidFill>
              <a:srgbClr val="FFC00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40-42AA-95F1-08C54B1C5F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послугами'!$AL$9:$AL$12</c:f>
              <c:numCache>
                <c:formatCode>0.0%</c:formatCode>
                <c:ptCount val="4"/>
                <c:pt idx="0">
                  <c:v>2.4E-2</c:v>
                </c:pt>
                <c:pt idx="1">
                  <c:v>0.02</c:v>
                </c:pt>
                <c:pt idx="2">
                  <c:v>3.4000000000000002E-2</c:v>
                </c:pt>
                <c:pt idx="3">
                  <c:v>2.9000000000000001E-2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4-2375-4FAD-85A5-653D1B4F46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80404218"/>
        <c:axId val="773056640"/>
      </c:barChart>
      <c:catAx>
        <c:axId val="88040421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layout>
            <c:manualLayout>
              <c:xMode val="edge"/>
              <c:yMode val="edge"/>
              <c:x val="0.50070988789952653"/>
              <c:y val="0.9303856809565470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800" b="0">
                <a:solidFill>
                  <a:srgbClr val="000000"/>
                </a:solidFill>
                <a:latin typeface="+mn-lt"/>
              </a:defRPr>
            </a:pPr>
            <a:endParaRPr lang="uk-UA"/>
          </a:p>
        </c:txPr>
        <c:crossAx val="773056640"/>
        <c:crosses val="autoZero"/>
        <c:auto val="1"/>
        <c:lblAlgn val="ctr"/>
        <c:lblOffset val="100"/>
        <c:noMultiLvlLbl val="1"/>
      </c:catAx>
      <c:valAx>
        <c:axId val="773056640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88040421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9.4637223974763401E-2"/>
          <c:w val="0.70674196808286671"/>
          <c:h val="0.30112273032117043"/>
        </c:manualLayout>
      </c:layout>
      <c:overlay val="0"/>
      <c:txPr>
        <a:bodyPr/>
        <a:lstStyle/>
        <a:p>
          <a:pPr lvl="0">
            <a:defRPr sz="800" b="0">
              <a:solidFill>
                <a:schemeClr val="tx1"/>
              </a:solidFill>
              <a:latin typeface="+mn-lt"/>
            </a:defRPr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Підтримане проживання</c:v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3994413407821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049-4F07-835D-8F82F33A583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0083798882681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049-4F07-835D-8F82F33A58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45530726256983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049-4F07-835D-8F82F33A58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946771653543307E-2"/>
                      <c:h val="0.134357541899441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C049-4F07-835D-8F82F33A58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послугами'!$Y$9:$Y$12</c:f>
              <c:numCache>
                <c:formatCode>0.0%</c:formatCode>
                <c:ptCount val="4"/>
                <c:pt idx="0">
                  <c:v>3.3000000000000002E-2</c:v>
                </c:pt>
                <c:pt idx="1">
                  <c:v>4.4999999999999998E-2</c:v>
                </c:pt>
                <c:pt idx="2">
                  <c:v>7.4999999999999997E-2</c:v>
                </c:pt>
                <c:pt idx="3">
                  <c:v>0.17100000000000001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A597-49C6-9768-9D4C4E2D4F6D}"/>
            </c:ext>
          </c:extLst>
        </c:ser>
        <c:ser>
          <c:idx val="1"/>
          <c:order val="1"/>
          <c:tx>
            <c:v>Соціальна адаптація</c:v>
          </c:tx>
          <c:spPr>
            <a:solidFill>
              <a:srgbClr val="FFFF0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0083798882681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049-4F07-835D-8F82F33A58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3994413407821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049-4F07-835D-8F82F33A58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946771653543307E-2"/>
                      <c:h val="0.151117318435754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C049-4F07-835D-8F82F33A58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послугами'!$Z$9:$Z$12</c:f>
              <c:numCache>
                <c:formatCode>0.0%</c:formatCode>
                <c:ptCount val="4"/>
                <c:pt idx="0">
                  <c:v>3.1E-2</c:v>
                </c:pt>
                <c:pt idx="1">
                  <c:v>2.5000000000000001E-2</c:v>
                </c:pt>
                <c:pt idx="2">
                  <c:v>5.0999999999999997E-2</c:v>
                </c:pt>
                <c:pt idx="3">
                  <c:v>0.13200000000000001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A597-49C6-9768-9D4C4E2D4F6D}"/>
            </c:ext>
          </c:extLst>
        </c:ser>
        <c:ser>
          <c:idx val="2"/>
          <c:order val="2"/>
          <c:tx>
            <c:v>Соціальна інтеграція та реінтеграція</c:v>
          </c:tx>
          <c:spPr>
            <a:solidFill>
              <a:srgbClr val="00B05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23184357541899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49-4F07-835D-8F82F33A5831}"/>
                </c:ext>
              </c:extLst>
            </c:dLbl>
            <c:dLbl>
              <c:idx val="2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700"/>
                    </a:pPr>
                    <a:r>
                      <a:rPr lang="en-US" smtClean="0"/>
                      <a:t>4%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17597765363128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C049-4F07-835D-8F82F33A58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67877094972067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049-4F07-835D-8F82F33A58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послугами'!$AA$9:$AA$12</c:f>
              <c:numCache>
                <c:formatCode>0.0%</c:formatCode>
                <c:ptCount val="4"/>
                <c:pt idx="0">
                  <c:v>3.3000000000000002E-2</c:v>
                </c:pt>
                <c:pt idx="1">
                  <c:v>1.7000000000000001E-2</c:v>
                </c:pt>
                <c:pt idx="2">
                  <c:v>0.04</c:v>
                </c:pt>
                <c:pt idx="3">
                  <c:v>8.5000000000000006E-2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2-A597-49C6-9768-9D4C4E2D4F6D}"/>
            </c:ext>
          </c:extLst>
        </c:ser>
        <c:ser>
          <c:idx val="3"/>
          <c:order val="3"/>
          <c:tx>
            <c:v>Надання притулку</c:v>
          </c:tx>
          <c:spPr>
            <a:solidFill>
              <a:srgbClr val="7030A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73463687150837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049-4F07-835D-8F82F33A583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28770949720670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049-4F07-835D-8F82F33A58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7.290502793296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C049-4F07-835D-8F82F33A58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0083798882681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C049-4F07-835D-8F82F33A58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послугами'!$AB$9:$AB$12</c:f>
              <c:numCache>
                <c:formatCode>0.0%</c:formatCode>
                <c:ptCount val="4"/>
                <c:pt idx="0">
                  <c:v>3.5999999999999997E-2</c:v>
                </c:pt>
                <c:pt idx="1">
                  <c:v>1.9E-2</c:v>
                </c:pt>
                <c:pt idx="2">
                  <c:v>3.3000000000000002E-2</c:v>
                </c:pt>
                <c:pt idx="3">
                  <c:v>6.9000000000000006E-2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3-A597-49C6-9768-9D4C4E2D4F6D}"/>
            </c:ext>
          </c:extLst>
        </c:ser>
        <c:ser>
          <c:idx val="4"/>
          <c:order val="4"/>
          <c:tx>
            <c:v>Соціальна профілактика</c:v>
          </c:tx>
          <c:spPr>
            <a:solidFill>
              <a:srgbClr val="FFC00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95810055865921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C049-4F07-835D-8F82F33A58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9999999999987E-2"/>
                      <c:h val="0.123184357541899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049-4F07-835D-8F82F33A58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послугами'!$AH$9:$AH$12</c:f>
              <c:numCache>
                <c:formatCode>0.0%</c:formatCode>
                <c:ptCount val="4"/>
                <c:pt idx="0">
                  <c:v>2.3E-2</c:v>
                </c:pt>
                <c:pt idx="1">
                  <c:v>2.7E-2</c:v>
                </c:pt>
                <c:pt idx="2">
                  <c:v>4.2000000000000003E-2</c:v>
                </c:pt>
                <c:pt idx="3">
                  <c:v>0.13100000000000001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4-A597-49C6-9768-9D4C4E2D4F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88741936"/>
        <c:axId val="310461667"/>
      </c:barChart>
      <c:catAx>
        <c:axId val="1788741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800" b="0">
                <a:solidFill>
                  <a:srgbClr val="000000"/>
                </a:solidFill>
                <a:latin typeface="+mn-lt"/>
              </a:defRPr>
            </a:pPr>
            <a:endParaRPr lang="uk-UA"/>
          </a:p>
        </c:txPr>
        <c:crossAx val="310461667"/>
        <c:crosses val="autoZero"/>
        <c:auto val="1"/>
        <c:lblAlgn val="ctr"/>
        <c:lblOffset val="100"/>
        <c:noMultiLvlLbl val="1"/>
      </c:catAx>
      <c:valAx>
        <c:axId val="310461667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17887419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0612073490813645E-2"/>
          <c:y val="5.07465911273286E-2"/>
          <c:w val="0.43078656167979001"/>
          <c:h val="0.28034664874207799"/>
        </c:manualLayout>
      </c:layout>
      <c:overlay val="0"/>
      <c:txPr>
        <a:bodyPr/>
        <a:lstStyle/>
        <a:p>
          <a:pPr>
            <a:defRPr sz="800"/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 Догляд вдома, денний догляд</c:v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01863219622387E-2"/>
                      <c:h val="0.13148038946150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A2D-4AFE-A33D-CA5DD0FB331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01863219622387E-2"/>
                      <c:h val="0.118988190937844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A2D-4AFE-A33D-CA5DD0FB33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послугами'!$X$9:$X$12</c:f>
              <c:numCache>
                <c:formatCode>0.0%</c:formatCode>
                <c:ptCount val="4"/>
                <c:pt idx="0">
                  <c:v>3.5000000000000003E-2</c:v>
                </c:pt>
                <c:pt idx="1">
                  <c:v>1.4999999999999999E-2</c:v>
                </c:pt>
                <c:pt idx="2">
                  <c:v>5.8000000000000003E-2</c:v>
                </c:pt>
                <c:pt idx="3">
                  <c:v>0.187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60C7-4301-83B3-0E0C7D501378}"/>
            </c:ext>
          </c:extLst>
        </c:ser>
        <c:ser>
          <c:idx val="1"/>
          <c:order val="1"/>
          <c:tx>
            <c:v>Соціальний супровід</c:v>
          </c:tx>
          <c:spPr>
            <a:solidFill>
              <a:srgbClr val="FFFF0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01863219622387E-2"/>
                      <c:h val="0.112742091676015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A2D-4AFE-A33D-CA5DD0FB331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01863219622387E-2"/>
                      <c:h val="0.13148038946150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A2D-4AFE-A33D-CA5DD0FB33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послугами'!$AE$9:$AE$12</c:f>
              <c:numCache>
                <c:formatCode>0.0%</c:formatCode>
                <c:ptCount val="4"/>
                <c:pt idx="0">
                  <c:v>2.8000000000000001E-2</c:v>
                </c:pt>
                <c:pt idx="1">
                  <c:v>2.9000000000000001E-2</c:v>
                </c:pt>
                <c:pt idx="2">
                  <c:v>3.5000000000000003E-2</c:v>
                </c:pt>
                <c:pt idx="3">
                  <c:v>0.215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60C7-4301-83B3-0E0C7D501378}"/>
            </c:ext>
          </c:extLst>
        </c:ser>
        <c:ser>
          <c:idx val="2"/>
          <c:order val="2"/>
          <c:tx>
            <c:v>Консультування</c:v>
          </c:tx>
          <c:spPr>
            <a:solidFill>
              <a:srgbClr val="00B05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2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700"/>
                    </a:pPr>
                    <a:r>
                      <a:rPr lang="en-US" smtClean="0"/>
                      <a:t>7%</a:t>
                    </a:r>
                  </a:p>
                  <a:p>
                    <a:pPr>
                      <a:defRPr sz="700"/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768216534622635E-2"/>
                      <c:h val="0.100562198115448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A2D-4AFE-A33D-CA5DD0FB33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послугами'!$AD$9:$AD$12</c:f>
              <c:numCache>
                <c:formatCode>0.0%</c:formatCode>
                <c:ptCount val="4"/>
                <c:pt idx="0">
                  <c:v>2.5999999999999999E-2</c:v>
                </c:pt>
                <c:pt idx="1">
                  <c:v>2.7E-2</c:v>
                </c:pt>
                <c:pt idx="2">
                  <c:v>7.0000000000000007E-2</c:v>
                </c:pt>
                <c:pt idx="3">
                  <c:v>0.29899999999999999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2-60C7-4301-83B3-0E0C7D501378}"/>
            </c:ext>
          </c:extLst>
        </c:ser>
        <c:ser>
          <c:idx val="3"/>
          <c:order val="3"/>
          <c:tx>
            <c:v>Інформування</c:v>
          </c:tx>
          <c:spPr>
            <a:solidFill>
              <a:srgbClr val="7030A0"/>
            </a:solidFill>
            <a:ln cmpd="sng">
              <a:solidFill>
                <a:srgbClr val="000000"/>
              </a:solidFill>
            </a:ln>
          </c:spPr>
          <c:invertIfNegative val="1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01863219622387E-2"/>
                      <c:h val="0.112742091676015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A2D-4AFE-A33D-CA5DD0FB331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01863219622387E-2"/>
                      <c:h val="0.13148038946150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A2D-4AFE-A33D-CA5DD0FB3311}"/>
                </c:ext>
              </c:extLst>
            </c:dLbl>
            <c:dLbl>
              <c:idx val="2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700"/>
                    </a:pPr>
                    <a:r>
                      <a:rPr lang="en-US" smtClean="0"/>
                      <a:t>7%</a:t>
                    </a:r>
                  </a:p>
                  <a:p>
                    <a:pPr>
                      <a:defRPr sz="700"/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768216534622635E-2"/>
                      <c:h val="0.106808297377277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A2D-4AFE-A33D-CA5DD0FB331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700"/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161201486353103E-2"/>
                      <c:h val="0.137726488723331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1A2D-4AFE-A33D-CA5DD0FB33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'9 п_Задоволеність послугами'!$W$9:$W$12</c:f>
              <c:strCache>
                <c:ptCount val="4"/>
                <c:pt idx="0">
                  <c:v>Повністю незадоволений(-а)</c:v>
                </c:pt>
                <c:pt idx="1">
                  <c:v>Дещо незадоволений(-а)</c:v>
                </c:pt>
                <c:pt idx="2">
                  <c:v>Дещо задоволений(-а)</c:v>
                </c:pt>
                <c:pt idx="3">
                  <c:v>Повністю задоволений(-а)</c:v>
                </c:pt>
              </c:strCache>
            </c:strRef>
          </c:cat>
          <c:val>
            <c:numRef>
              <c:f>'9 п_Задоволеність послугами'!$AN$9:$AN$12</c:f>
              <c:numCache>
                <c:formatCode>0.0%</c:formatCode>
                <c:ptCount val="4"/>
                <c:pt idx="0">
                  <c:v>2.8000000000000001E-2</c:v>
                </c:pt>
                <c:pt idx="1">
                  <c:v>4.1000000000000002E-2</c:v>
                </c:pt>
                <c:pt idx="2">
                  <c:v>7.0000000000000007E-2</c:v>
                </c:pt>
                <c:pt idx="3">
                  <c:v>0.30199999999999999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3-60C7-4301-83B3-0E0C7D5013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12261790"/>
        <c:axId val="422584772"/>
      </c:barChart>
      <c:catAx>
        <c:axId val="131226179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800" b="0">
                <a:solidFill>
                  <a:srgbClr val="000000"/>
                </a:solidFill>
                <a:latin typeface="+mn-lt"/>
              </a:defRPr>
            </a:pPr>
            <a:endParaRPr lang="uk-UA"/>
          </a:p>
        </c:txPr>
        <c:crossAx val="422584772"/>
        <c:crosses val="autoZero"/>
        <c:auto val="1"/>
        <c:lblAlgn val="ctr"/>
        <c:lblOffset val="100"/>
        <c:noMultiLvlLbl val="1"/>
      </c:catAx>
      <c:valAx>
        <c:axId val="422584772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131226179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8613649763093678E-2"/>
          <c:y val="3.9215686274509803E-2"/>
          <c:w val="0.89544545273277876"/>
          <c:h val="0.17546137615151047"/>
        </c:manualLayout>
      </c:layout>
      <c:overlay val="0"/>
      <c:txPr>
        <a:bodyPr/>
        <a:lstStyle/>
        <a:p>
          <a:pPr lvl="0">
            <a:defRPr sz="800" b="0">
              <a:solidFill>
                <a:srgbClr val="1A1A1A"/>
              </a:solidFill>
              <a:latin typeface="+mn-lt"/>
            </a:defRPr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8171104909658499"/>
          <c:y val="2.8931664466549663E-2"/>
          <c:w val="0.49357250969633903"/>
          <c:h val="0.7551141392507922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75-4AC8-9599-06979B89ED30}"/>
              </c:ext>
            </c:extLst>
          </c:dPt>
          <c:dPt>
            <c:idx val="1"/>
            <c:bubble3D val="0"/>
            <c:spPr>
              <a:solidFill>
                <a:srgbClr val="FBFB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75-4AC8-9599-06979B89ED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E75-4AC8-9599-06979B89ED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'18-19 п_Труднощі війна'!$N$8:$N$10</c:f>
              <c:strCache>
                <c:ptCount val="3"/>
                <c:pt idx="0">
                  <c:v>Ні, послугу отримано в звичайному режимі</c:v>
                </c:pt>
                <c:pt idx="1">
                  <c:v>Так, виникли певні труднощі</c:v>
                </c:pt>
                <c:pt idx="2">
                  <c:v>Важко відповісти</c:v>
                </c:pt>
              </c:strCache>
            </c:strRef>
          </c:cat>
          <c:val>
            <c:numRef>
              <c:f>'18-19 п_Труднощі війна'!$O$8:$O$10</c:f>
              <c:numCache>
                <c:formatCode>0.0%</c:formatCode>
                <c:ptCount val="3"/>
                <c:pt idx="0">
                  <c:v>0.46</c:v>
                </c:pt>
                <c:pt idx="1">
                  <c:v>0.14299999999999999</c:v>
                </c:pt>
                <c:pt idx="2">
                  <c:v>0.39700000000000002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75-4AC8-9599-06979B89ED3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1229470189673242"/>
          <c:w val="0.38314161384921008"/>
          <c:h val="0.334229239101868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190069991251098E-2"/>
          <c:y val="0.28935185185185186"/>
          <c:w val="0.47266141732283462"/>
          <c:h val="0.7083333333333333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A3B-4180-83C1-568C5FBB588D}"/>
              </c:ext>
            </c:extLst>
          </c:dPt>
          <c:dPt>
            <c:idx val="1"/>
            <c:bubble3D val="0"/>
            <c:spPr>
              <a:solidFill>
                <a:srgbClr val="F7F7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A3B-4180-83C1-568C5FBB58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A3B-4180-83C1-568C5FBB58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'18-19 п_Труднощі війна'!$N$21:$N$23</c:f>
              <c:strCache>
                <c:ptCount val="3"/>
                <c:pt idx="0">
                  <c:v>Установа, де можна отримати послугу не працює (не працювала)</c:v>
                </c:pt>
                <c:pt idx="1">
                  <c:v>Були затримки із відповідями від співробітників установи, які безпосередньо надають послугу</c:v>
                </c:pt>
                <c:pt idx="2">
                  <c:v>Виникли труднощі зі збором та підготовки документів</c:v>
                </c:pt>
              </c:strCache>
            </c:strRef>
          </c:cat>
          <c:val>
            <c:numRef>
              <c:f>'18-19 п_Труднощі війна'!$O$21:$O$23</c:f>
              <c:numCache>
                <c:formatCode>0.0%</c:formatCode>
                <c:ptCount val="3"/>
                <c:pt idx="0">
                  <c:v>0.105</c:v>
                </c:pt>
                <c:pt idx="1">
                  <c:v>0.40600000000000003</c:v>
                </c:pt>
                <c:pt idx="2">
                  <c:v>0.48899999999999999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3B-4180-83C1-568C5FBB588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915266841644796"/>
          <c:y val="0.41841899970836977"/>
          <c:w val="0.43084733158355204"/>
          <c:h val="0.51038385826771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949849616437431E-2"/>
          <c:y val="0.18966199845803253"/>
          <c:w val="0.53485302963738979"/>
          <c:h val="0.7100332613586145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4285F4"/>
              </a:solidFill>
            </c:spPr>
            <c:extLst>
              <c:ext xmlns:c16="http://schemas.microsoft.com/office/drawing/2014/chart" uri="{C3380CC4-5D6E-409C-BE32-E72D297353CC}">
                <c16:uniqueId val="{00000001-A5CE-4317-93D7-29CBB7FFDF84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5CE-4317-93D7-29CBB7FFDF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A5CE-4317-93D7-29CBB7FFDF84}"/>
              </c:ext>
            </c:extLst>
          </c:dPt>
          <c:dPt>
            <c:idx val="3"/>
            <c:bubble3D val="0"/>
            <c:spPr>
              <a:solidFill>
                <a:srgbClr val="34A853"/>
              </a:solidFill>
            </c:spPr>
            <c:extLst>
              <c:ext xmlns:c16="http://schemas.microsoft.com/office/drawing/2014/chart" uri="{C3380CC4-5D6E-409C-BE32-E72D297353CC}">
                <c16:uniqueId val="{00000007-A5CE-4317-93D7-29CBB7FFDF84}"/>
              </c:ext>
            </c:extLst>
          </c:dPt>
          <c:dPt>
            <c:idx val="4"/>
            <c:bubble3D val="0"/>
            <c:spPr>
              <a:solidFill>
                <a:srgbClr val="FF6D01"/>
              </a:solidFill>
            </c:spPr>
            <c:extLst>
              <c:ext xmlns:c16="http://schemas.microsoft.com/office/drawing/2014/chart" uri="{C3380CC4-5D6E-409C-BE32-E72D297353CC}">
                <c16:uniqueId val="{00000009-A5CE-4317-93D7-29CBB7FFDF84}"/>
              </c:ext>
            </c:extLst>
          </c:dPt>
          <c:dPt>
            <c:idx val="5"/>
            <c:bubble3D val="0"/>
            <c:spPr>
              <a:solidFill>
                <a:srgbClr val="46BDC6"/>
              </a:solidFill>
            </c:spPr>
            <c:extLst>
              <c:ext xmlns:c16="http://schemas.microsoft.com/office/drawing/2014/chart" uri="{C3380CC4-5D6E-409C-BE32-E72D297353CC}">
                <c16:uniqueId val="{0000000B-A5CE-4317-93D7-29CBB7FFDF84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D-A5CE-4317-93D7-29CBB7FFDF84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F-A5CE-4317-93D7-29CBB7FFDF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'15 п. - Хто має надавати послуг'!$J$11:$J$18</c:f>
              <c:strCache>
                <c:ptCount val="8"/>
                <c:pt idx="0">
                  <c:v>Державні органи та установи</c:v>
                </c:pt>
                <c:pt idx="1">
                  <c:v>Громадські організації</c:v>
                </c:pt>
                <c:pt idx="2">
                  <c:v>Волонтери</c:v>
                </c:pt>
                <c:pt idx="3">
                  <c:v>Комунальні установи Вашої громади</c:v>
                </c:pt>
                <c:pt idx="4">
                  <c:v>Приватні установи</c:v>
                </c:pt>
                <c:pt idx="5">
                  <c:v>Усі повинні мати рівні можливості</c:v>
                </c:pt>
                <c:pt idx="6">
                  <c:v>Немає значення</c:v>
                </c:pt>
                <c:pt idx="7">
                  <c:v>Важко відповісти</c:v>
                </c:pt>
              </c:strCache>
            </c:strRef>
          </c:cat>
          <c:val>
            <c:numRef>
              <c:f>'15 п. - Хто має надавати послуг'!$K$11:$K$18</c:f>
              <c:numCache>
                <c:formatCode>0.0%</c:formatCode>
                <c:ptCount val="8"/>
                <c:pt idx="0">
                  <c:v>0.42599999999999999</c:v>
                </c:pt>
                <c:pt idx="1">
                  <c:v>7.1999999999999995E-2</c:v>
                </c:pt>
                <c:pt idx="2">
                  <c:v>1.2E-2</c:v>
                </c:pt>
                <c:pt idx="3">
                  <c:v>0.10199999999999999</c:v>
                </c:pt>
                <c:pt idx="4">
                  <c:v>8.0000000000000002E-3</c:v>
                </c:pt>
                <c:pt idx="5">
                  <c:v>0.23499999999999999</c:v>
                </c:pt>
                <c:pt idx="6">
                  <c:v>3.3000000000000002E-2</c:v>
                </c:pt>
                <c:pt idx="7">
                  <c:v>0.113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5CE-4317-93D7-29CBB7FFD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463479071694982"/>
          <c:y val="0.2250816564596092"/>
          <c:w val="0.37220731454620803"/>
          <c:h val="0.64705890930300392"/>
        </c:manualLayout>
      </c:layout>
      <c:overlay val="0"/>
      <c:txPr>
        <a:bodyPr/>
        <a:lstStyle/>
        <a:p>
          <a:pPr>
            <a:defRPr sz="800"/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6217020744454851"/>
          <c:y val="4.8611160875614109E-2"/>
          <c:w val="0.5305373045344538"/>
          <c:h val="0.8055071325802624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255-40FD-97EF-9E69ABA454C6}"/>
              </c:ext>
            </c:extLst>
          </c:dPt>
          <c:dPt>
            <c:idx val="1"/>
            <c:bubble3D val="0"/>
            <c:spPr>
              <a:solidFill>
                <a:srgbClr val="FBFB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255-40FD-97EF-9E69ABA454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'16-17 п_Контроль'!$L$28:$L$29</c:f>
              <c:strCache>
                <c:ptCount val="2"/>
                <c:pt idx="0">
                  <c:v>Так, має бути контроль</c:v>
                </c:pt>
                <c:pt idx="1">
                  <c:v>Ні, не має бути контролю</c:v>
                </c:pt>
              </c:strCache>
            </c:strRef>
          </c:cat>
          <c:val>
            <c:numRef>
              <c:f>'16-17 п_Контроль'!$M$28:$M$29</c:f>
              <c:numCache>
                <c:formatCode>0.0%</c:formatCode>
                <c:ptCount val="2"/>
                <c:pt idx="0">
                  <c:v>0.91900000000000004</c:v>
                </c:pt>
                <c:pt idx="1">
                  <c:v>8.1000000000000003E-2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55-40FD-97EF-9E69ABA45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2465774154078746"/>
          <c:y val="0.30488046360913257"/>
          <c:w val="0.2400869136646622"/>
          <c:h val="0.21580190163986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735765765667649"/>
          <c:y val="0.31963009647015261"/>
          <c:w val="0.34672301344159312"/>
          <c:h val="0.5346529586916420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F0E-4285-A190-66EED9FE40E1}"/>
              </c:ext>
            </c:extLst>
          </c:dPt>
          <c:dPt>
            <c:idx val="1"/>
            <c:bubble3D val="0"/>
            <c:spPr>
              <a:solidFill>
                <a:srgbClr val="F7F7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F0E-4285-A190-66EED9FE40E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F0E-4285-A190-66EED9FE40E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F0E-4285-A190-66EED9FE40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'16-17 п_Контроль'!$L$35:$L$38</c:f>
              <c:strCache>
                <c:ptCount val="4"/>
                <c:pt idx="0">
                  <c:v>Посадові особи місцевого самоврядування на рівні заступника міського/селищного/сільського голови, керівників департаментів, управлінь, відділів (рівень громади)</c:v>
                </c:pt>
                <c:pt idx="1">
                  <c:v>Громадські організації</c:v>
                </c:pt>
                <c:pt idx="2">
                  <c:v>Державні органи та установи (рівень держави)</c:v>
                </c:pt>
                <c:pt idx="3">
                  <c:v>Важко відповісти</c:v>
                </c:pt>
              </c:strCache>
            </c:strRef>
          </c:cat>
          <c:val>
            <c:numRef>
              <c:f>'16-17 п_Контроль'!$M$35:$M$38</c:f>
              <c:numCache>
                <c:formatCode>0.0%</c:formatCode>
                <c:ptCount val="4"/>
                <c:pt idx="0">
                  <c:v>0.33800000000000002</c:v>
                </c:pt>
                <c:pt idx="1">
                  <c:v>0.115</c:v>
                </c:pt>
                <c:pt idx="2">
                  <c:v>0.24</c:v>
                </c:pt>
                <c:pt idx="3">
                  <c:v>0.307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0E-4285-A190-66EED9FE40E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863870577155112"/>
          <c:y val="0.28342971346086804"/>
          <c:w val="0.4444990196430782"/>
          <c:h val="0.63171692138430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2.1632251720747297E-2"/>
          <c:y val="0.3402533537474482"/>
          <c:w val="0.95673549655850543"/>
          <c:h val="0.49522491980169148"/>
        </c:manualLayout>
      </c:layout>
      <c:barChart>
        <c:barDir val="col"/>
        <c:grouping val="clustered"/>
        <c:varyColors val="1"/>
        <c:ser>
          <c:idx val="0"/>
          <c:order val="0"/>
          <c:tx>
            <c:v>Надання путівки на оздоровлення</c:v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'10 п_Матеріальна_доп'!$N$10:$N$13</c:f>
              <c:strCache>
                <c:ptCount val="4"/>
                <c:pt idx="0">
                  <c:v>Отримати легко</c:v>
                </c:pt>
                <c:pt idx="1">
                  <c:v>Отримання можливе, але є труднощі</c:v>
                </c:pt>
                <c:pt idx="2">
                  <c:v>Отримати практично неможливо</c:v>
                </c:pt>
                <c:pt idx="3">
                  <c:v>Не отримував(-ла)</c:v>
                </c:pt>
              </c:strCache>
            </c:strRef>
          </c:cat>
          <c:val>
            <c:numRef>
              <c:f>'10 п_Матеріальна_доп'!$U$10:$U$13</c:f>
              <c:numCache>
                <c:formatCode>0.0%</c:formatCode>
                <c:ptCount val="4"/>
                <c:pt idx="0">
                  <c:v>2.8000000000000001E-2</c:v>
                </c:pt>
                <c:pt idx="1">
                  <c:v>6.6000000000000003E-2</c:v>
                </c:pt>
                <c:pt idx="2">
                  <c:v>6.8000000000000005E-2</c:v>
                </c:pt>
                <c:pt idx="3">
                  <c:v>0.83799999999999997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EA00-48F8-A67A-6FB572E3D250}"/>
            </c:ext>
          </c:extLst>
        </c:ser>
        <c:ser>
          <c:idx val="1"/>
          <c:order val="1"/>
          <c:tx>
            <c:v>Державні соціальні допомоги (пільги, житлові субсидії, соціальні допомоги)</c:v>
          </c:tx>
          <c:spPr>
            <a:solidFill>
              <a:srgbClr val="FFFF0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'10 п_Матеріальна_доп'!$N$10:$N$13</c:f>
              <c:strCache>
                <c:ptCount val="4"/>
                <c:pt idx="0">
                  <c:v>Отримати легко</c:v>
                </c:pt>
                <c:pt idx="1">
                  <c:v>Отримання можливе, але є труднощі</c:v>
                </c:pt>
                <c:pt idx="2">
                  <c:v>Отримати практично неможливо</c:v>
                </c:pt>
                <c:pt idx="3">
                  <c:v>Не отримував(-ла)</c:v>
                </c:pt>
              </c:strCache>
            </c:strRef>
          </c:cat>
          <c:val>
            <c:numRef>
              <c:f>'10 п_Матеріальна_доп'!$V$10:$V$13</c:f>
              <c:numCache>
                <c:formatCode>0.0%</c:formatCode>
                <c:ptCount val="4"/>
                <c:pt idx="0">
                  <c:v>0.23</c:v>
                </c:pt>
                <c:pt idx="1">
                  <c:v>0.14000000000000001</c:v>
                </c:pt>
                <c:pt idx="2">
                  <c:v>3.5000000000000003E-2</c:v>
                </c:pt>
                <c:pt idx="3">
                  <c:v>0.59499999999999997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EA00-48F8-A67A-6FB572E3D250}"/>
            </c:ext>
          </c:extLst>
        </c:ser>
        <c:ser>
          <c:idx val="2"/>
          <c:order val="2"/>
          <c:tx>
            <c:v>Інший вид матеріальної допомоги</c:v>
          </c:tx>
          <c:spPr>
            <a:solidFill>
              <a:srgbClr val="00B05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'10 п_Матеріальна_доп'!$N$10:$N$13</c:f>
              <c:strCache>
                <c:ptCount val="4"/>
                <c:pt idx="0">
                  <c:v>Отримати легко</c:v>
                </c:pt>
                <c:pt idx="1">
                  <c:v>Отримання можливе, але є труднощі</c:v>
                </c:pt>
                <c:pt idx="2">
                  <c:v>Отримати практично неможливо</c:v>
                </c:pt>
                <c:pt idx="3">
                  <c:v>Не отримував(-ла)</c:v>
                </c:pt>
              </c:strCache>
            </c:strRef>
          </c:cat>
          <c:val>
            <c:numRef>
              <c:f>'10 п_Матеріальна_доп'!$W$10:$W$13</c:f>
              <c:numCache>
                <c:formatCode>0.0%</c:formatCode>
                <c:ptCount val="4"/>
                <c:pt idx="0">
                  <c:v>0.05</c:v>
                </c:pt>
                <c:pt idx="1">
                  <c:v>6.5000000000000002E-2</c:v>
                </c:pt>
                <c:pt idx="2">
                  <c:v>4.3999999999999997E-2</c:v>
                </c:pt>
                <c:pt idx="3">
                  <c:v>0.84099999999999997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2-EA00-48F8-A67A-6FB572E3D2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76372043"/>
        <c:axId val="1323516323"/>
      </c:barChart>
      <c:catAx>
        <c:axId val="87637204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800" b="0">
                <a:solidFill>
                  <a:srgbClr val="000000"/>
                </a:solidFill>
                <a:latin typeface="+mn-lt"/>
              </a:defRPr>
            </a:pPr>
            <a:endParaRPr lang="uk-UA"/>
          </a:p>
        </c:txPr>
        <c:crossAx val="1323516323"/>
        <c:crosses val="autoZero"/>
        <c:auto val="1"/>
        <c:lblAlgn val="ctr"/>
        <c:lblOffset val="100"/>
        <c:noMultiLvlLbl val="1"/>
      </c:catAx>
      <c:valAx>
        <c:axId val="1323516323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876372043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5221339723496639E-2"/>
          <c:y val="0.27759363051608305"/>
          <c:w val="0.65781149692388541"/>
          <c:h val="0.15983964656794566"/>
        </c:manualLayout>
      </c:layout>
      <c:overlay val="0"/>
      <c:txPr>
        <a:bodyPr/>
        <a:lstStyle/>
        <a:p>
          <a:pPr lvl="0">
            <a:defRPr sz="800" b="0">
              <a:solidFill>
                <a:srgbClr val="1A1A1A"/>
              </a:solidFill>
              <a:latin typeface="+mn-lt"/>
            </a:defRPr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Грошова допомога</c:v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'10 п_Матеріальна_доп'!$N$10:$N$13</c:f>
              <c:strCache>
                <c:ptCount val="4"/>
                <c:pt idx="0">
                  <c:v>Отримати легко</c:v>
                </c:pt>
                <c:pt idx="1">
                  <c:v>Отримання можливе, але є труднощі</c:v>
                </c:pt>
                <c:pt idx="2">
                  <c:v>Отримати практично неможливо</c:v>
                </c:pt>
                <c:pt idx="3">
                  <c:v>Не отримував(-ла)</c:v>
                </c:pt>
              </c:strCache>
            </c:strRef>
          </c:cat>
          <c:val>
            <c:numRef>
              <c:f>'10 п_Матеріальна_доп'!$O$10:$O$13</c:f>
              <c:numCache>
                <c:formatCode>0.0%</c:formatCode>
                <c:ptCount val="4"/>
                <c:pt idx="0">
                  <c:v>0.155</c:v>
                </c:pt>
                <c:pt idx="1">
                  <c:v>0.182</c:v>
                </c:pt>
                <c:pt idx="2">
                  <c:v>6.5000000000000002E-2</c:v>
                </c:pt>
                <c:pt idx="3">
                  <c:v>0.59799999999999998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5429-4359-86E1-1DD175670D29}"/>
            </c:ext>
          </c:extLst>
        </c:ser>
        <c:ser>
          <c:idx val="1"/>
          <c:order val="1"/>
          <c:tx>
            <c:v>Продукти харчування</c:v>
          </c:tx>
          <c:spPr>
            <a:solidFill>
              <a:srgbClr val="FFFF0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'10 п_Матеріальна_доп'!$N$10:$N$13</c:f>
              <c:strCache>
                <c:ptCount val="4"/>
                <c:pt idx="0">
                  <c:v>Отримати легко</c:v>
                </c:pt>
                <c:pt idx="1">
                  <c:v>Отримання можливе, але є труднощі</c:v>
                </c:pt>
                <c:pt idx="2">
                  <c:v>Отримати практично неможливо</c:v>
                </c:pt>
                <c:pt idx="3">
                  <c:v>Не отримував(-ла)</c:v>
                </c:pt>
              </c:strCache>
            </c:strRef>
          </c:cat>
          <c:val>
            <c:numRef>
              <c:f>'10 п_Матеріальна_доп'!$P$10:$P$13</c:f>
              <c:numCache>
                <c:formatCode>0.0%</c:formatCode>
                <c:ptCount val="4"/>
                <c:pt idx="0">
                  <c:v>0.39</c:v>
                </c:pt>
                <c:pt idx="1">
                  <c:v>0.13700000000000001</c:v>
                </c:pt>
                <c:pt idx="2">
                  <c:v>4.1000000000000002E-2</c:v>
                </c:pt>
                <c:pt idx="3">
                  <c:v>0.432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5429-4359-86E1-1DD175670D29}"/>
            </c:ext>
          </c:extLst>
        </c:ser>
        <c:ser>
          <c:idx val="2"/>
          <c:order val="2"/>
          <c:tx>
            <c:v> Ліки</c:v>
          </c:tx>
          <c:spPr>
            <a:solidFill>
              <a:srgbClr val="00B05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'10 п_Матеріальна_доп'!$N$10:$N$13</c:f>
              <c:strCache>
                <c:ptCount val="4"/>
                <c:pt idx="0">
                  <c:v>Отримати легко</c:v>
                </c:pt>
                <c:pt idx="1">
                  <c:v>Отримання можливе, але є труднощі</c:v>
                </c:pt>
                <c:pt idx="2">
                  <c:v>Отримати практично неможливо</c:v>
                </c:pt>
                <c:pt idx="3">
                  <c:v>Не отримував(-ла)</c:v>
                </c:pt>
              </c:strCache>
            </c:strRef>
          </c:cat>
          <c:val>
            <c:numRef>
              <c:f>'10 п_Матеріальна_доп'!$Q$10:$Q$13</c:f>
              <c:numCache>
                <c:formatCode>0.0%</c:formatCode>
                <c:ptCount val="4"/>
                <c:pt idx="0">
                  <c:v>0.16600000000000001</c:v>
                </c:pt>
                <c:pt idx="1">
                  <c:v>0.17899999999999999</c:v>
                </c:pt>
                <c:pt idx="2">
                  <c:v>4.2000000000000003E-2</c:v>
                </c:pt>
                <c:pt idx="3">
                  <c:v>0.61299999999999999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2-5429-4359-86E1-1DD175670D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5202201"/>
        <c:axId val="1977267833"/>
      </c:barChart>
      <c:catAx>
        <c:axId val="48520220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800" b="0">
                <a:solidFill>
                  <a:srgbClr val="000000"/>
                </a:solidFill>
                <a:latin typeface="+mn-lt"/>
              </a:defRPr>
            </a:pPr>
            <a:endParaRPr lang="uk-UA"/>
          </a:p>
        </c:txPr>
        <c:crossAx val="1977267833"/>
        <c:crosses val="autoZero"/>
        <c:auto val="1"/>
        <c:lblAlgn val="ctr"/>
        <c:lblOffset val="100"/>
        <c:noMultiLvlLbl val="1"/>
      </c:catAx>
      <c:valAx>
        <c:axId val="1977267833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485202201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8661806164933444E-2"/>
          <c:y val="0.10832663919312571"/>
          <c:w val="0.26082733849112372"/>
          <c:h val="0.1404017464252883"/>
        </c:manualLayout>
      </c:layout>
      <c:overlay val="0"/>
      <c:txPr>
        <a:bodyPr/>
        <a:lstStyle/>
        <a:p>
          <a:pPr lvl="0">
            <a:defRPr sz="800" b="0">
              <a:solidFill>
                <a:srgbClr val="1A1A1A"/>
              </a:solidFill>
              <a:latin typeface="+mn-lt"/>
            </a:defRPr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>
                <a:solidFill>
                  <a:srgbClr val="0070C0"/>
                </a:solidFill>
              </a:rPr>
              <a:t>вік</a:t>
            </a:r>
            <a:r>
              <a:rPr lang="uk-UA" baseline="0">
                <a:solidFill>
                  <a:srgbClr val="0070C0"/>
                </a:solidFill>
              </a:rPr>
              <a:t> респондентів, у %</a:t>
            </a:r>
            <a:endParaRPr lang="uk-UA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3.3340113735783009E-2"/>
          <c:y val="0.273148148148148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FC-4D39-A175-5A1C163E2F0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FC-4D39-A175-5A1C163E2F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FC-4D39-A175-5A1C163E2F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FC-4D39-A175-5A1C163E2F0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FC-4D39-A175-5A1C163E2F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'Стать+вік'!$E$21:$E$25</c:f>
              <c:strCache>
                <c:ptCount val="5"/>
                <c:pt idx="0">
                  <c:v>60 та більше</c:v>
                </c:pt>
                <c:pt idx="1">
                  <c:v>26-40 років</c:v>
                </c:pt>
                <c:pt idx="2">
                  <c:v>41-59 років</c:v>
                </c:pt>
                <c:pt idx="3">
                  <c:v>18-25 років</c:v>
                </c:pt>
                <c:pt idx="4">
                  <c:v>не хочу відповідати</c:v>
                </c:pt>
              </c:strCache>
            </c:strRef>
          </c:cat>
          <c:val>
            <c:numRef>
              <c:f>'Стать+вік'!$F$21:$F$25</c:f>
              <c:numCache>
                <c:formatCode>0.0%</c:formatCode>
                <c:ptCount val="5"/>
                <c:pt idx="0">
                  <c:v>0.33600000000000002</c:v>
                </c:pt>
                <c:pt idx="1">
                  <c:v>0.27700000000000002</c:v>
                </c:pt>
                <c:pt idx="2">
                  <c:v>0.24399999999999999</c:v>
                </c:pt>
                <c:pt idx="3">
                  <c:v>0.121</c:v>
                </c:pt>
                <c:pt idx="4">
                  <c:v>2.1999999999999999E-2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0FC-4D39-A175-5A1C163E2F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'13 п_Ставлення до соц_служб'!$N$9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 п_Ставлення до соц_служб'!$O$8:$Q$8</c:f>
              <c:strCache>
                <c:ptCount val="3"/>
                <c:pt idx="0">
                  <c:v>Працівники служби ставляться до клієнтів уважно</c:v>
                </c:pt>
                <c:pt idx="1">
                  <c:v>Працівники служби поводять себе грубо і сухо</c:v>
                </c:pt>
                <c:pt idx="2">
                  <c:v>Рівень професіоналізму персоналу на високому рівні </c:v>
                </c:pt>
              </c:strCache>
            </c:strRef>
          </c:cat>
          <c:val>
            <c:numRef>
              <c:f>'13 п_Ставлення до соц_служб'!$O$9:$Q$9</c:f>
              <c:numCache>
                <c:formatCode>0.0%</c:formatCode>
                <c:ptCount val="3"/>
                <c:pt idx="0">
                  <c:v>0.85299999999999998</c:v>
                </c:pt>
                <c:pt idx="1">
                  <c:v>8.1799999999999998E-2</c:v>
                </c:pt>
                <c:pt idx="2">
                  <c:v>0.754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0-477C-9BE0-40885C42C39E}"/>
            </c:ext>
          </c:extLst>
        </c:ser>
        <c:ser>
          <c:idx val="1"/>
          <c:order val="1"/>
          <c:tx>
            <c:strRef>
              <c:f>'13 п_Ставлення до соц_служб'!$N$10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 п_Ставлення до соц_служб'!$O$8:$Q$8</c:f>
              <c:strCache>
                <c:ptCount val="3"/>
                <c:pt idx="0">
                  <c:v>Працівники служби ставляться до клієнтів уважно</c:v>
                </c:pt>
                <c:pt idx="1">
                  <c:v>Працівники служби поводять себе грубо і сухо</c:v>
                </c:pt>
                <c:pt idx="2">
                  <c:v>Рівень професіоналізму персоналу на високому рівні </c:v>
                </c:pt>
              </c:strCache>
            </c:strRef>
          </c:cat>
          <c:val>
            <c:numRef>
              <c:f>'13 п_Ставлення до соц_служб'!$O$10:$Q$10</c:f>
              <c:numCache>
                <c:formatCode>0.0%</c:formatCode>
                <c:ptCount val="3"/>
                <c:pt idx="0">
                  <c:v>0.14699999999999999</c:v>
                </c:pt>
                <c:pt idx="1">
                  <c:v>0.91800000000000004</c:v>
                </c:pt>
                <c:pt idx="2">
                  <c:v>0.246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0-477C-9BE0-40885C42C3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4847999"/>
        <c:axId val="404849663"/>
      </c:barChart>
      <c:catAx>
        <c:axId val="404847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04849663"/>
        <c:crosses val="autoZero"/>
        <c:auto val="1"/>
        <c:lblAlgn val="ctr"/>
        <c:lblOffset val="100"/>
        <c:noMultiLvlLbl val="0"/>
      </c:catAx>
      <c:valAx>
        <c:axId val="404849663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04847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5043221197624761"/>
          <c:y val="0.78163559759913603"/>
          <c:w val="4.803375614010337E-2"/>
          <c:h val="0.13496047143119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'13 п_Ставлення до соц_служб'!$N$22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 п_Ставлення до соц_служб'!$O$21:$Q$21</c:f>
              <c:strCache>
                <c:ptCount val="3"/>
                <c:pt idx="0">
                  <c:v>Служба, не надає послугу, не зручно розташована</c:v>
                </c:pt>
                <c:pt idx="1">
                  <c:v>В службі відсутні умови для осіб з інвалідністю</c:v>
                </c:pt>
                <c:pt idx="2">
                  <c:v>Умови перебування в службі були поганими </c:v>
                </c:pt>
              </c:strCache>
            </c:strRef>
          </c:cat>
          <c:val>
            <c:numRef>
              <c:f>'13 п_Ставлення до соц_служб'!$O$22:$Q$22</c:f>
              <c:numCache>
                <c:formatCode>0.0%</c:formatCode>
                <c:ptCount val="3"/>
                <c:pt idx="0">
                  <c:v>0.23400000000000001</c:v>
                </c:pt>
                <c:pt idx="1">
                  <c:v>0.26200000000000001</c:v>
                </c:pt>
                <c:pt idx="2">
                  <c:v>0.16900000000000001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4-447A-89D2-824740B9C033}"/>
            </c:ext>
          </c:extLst>
        </c:ser>
        <c:ser>
          <c:idx val="1"/>
          <c:order val="1"/>
          <c:tx>
            <c:strRef>
              <c:f>'13 п_Ставлення до соц_служб'!$N$23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rgbClr val="FBFB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 п_Ставлення до соц_служб'!$O$21:$Q$21</c:f>
              <c:strCache>
                <c:ptCount val="3"/>
                <c:pt idx="0">
                  <c:v>Служба, не надає послугу, не зручно розташована</c:v>
                </c:pt>
                <c:pt idx="1">
                  <c:v>В службі відсутні умови для осіб з інвалідністю</c:v>
                </c:pt>
                <c:pt idx="2">
                  <c:v>Умови перебування в службі були поганими </c:v>
                </c:pt>
              </c:strCache>
            </c:strRef>
          </c:cat>
          <c:val>
            <c:numRef>
              <c:f>'13 п_Ставлення до соц_служб'!$O$23:$Q$23</c:f>
              <c:numCache>
                <c:formatCode>0.0%</c:formatCode>
                <c:ptCount val="3"/>
                <c:pt idx="0">
                  <c:v>0.76600000000000001</c:v>
                </c:pt>
                <c:pt idx="1">
                  <c:v>0.73799999999999999</c:v>
                </c:pt>
                <c:pt idx="2">
                  <c:v>0.83099999999999996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4-447A-89D2-824740B9C0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8629615"/>
        <c:axId val="478632943"/>
      </c:barChart>
      <c:catAx>
        <c:axId val="478629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78632943"/>
        <c:crosses val="autoZero"/>
        <c:auto val="1"/>
        <c:lblAlgn val="ctr"/>
        <c:lblOffset val="100"/>
        <c:noMultiLvlLbl val="0"/>
      </c:catAx>
      <c:valAx>
        <c:axId val="478632943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78629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4580020870885118"/>
          <c:y val="0.81404464729733439"/>
          <c:w val="4.9068350649180498E-2"/>
          <c:h val="0.11988257888491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'13 п_Ставлення до соц_служб'!$N$35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 п_Ставлення до соц_служб'!$O$34:$S$34</c:f>
              <c:strCache>
                <c:ptCount val="5"/>
                <c:pt idx="0">
                  <c:v>Процедура отримання послуги дуже складна </c:v>
                </c:pt>
                <c:pt idx="1">
                  <c:v>Незручний графік роботи служби</c:v>
                </c:pt>
                <c:pt idx="2">
                  <c:v>Спеціалісти служби дотримуються в своїй роботі графіку роботи служби</c:v>
                </c:pt>
                <c:pt idx="3">
                  <c:v>Фахівці центру виконують свої обов'язки належним чином</c:v>
                </c:pt>
                <c:pt idx="4">
                  <c:v>В громаді відсутні послуги, які мені потрібні</c:v>
                </c:pt>
              </c:strCache>
            </c:strRef>
          </c:cat>
          <c:val>
            <c:numRef>
              <c:f>'13 п_Ставлення до соц_служб'!$O$35:$S$35</c:f>
              <c:numCache>
                <c:formatCode>0.0%</c:formatCode>
                <c:ptCount val="5"/>
                <c:pt idx="0">
                  <c:v>0.22900000000000001</c:v>
                </c:pt>
                <c:pt idx="1">
                  <c:v>0.13700000000000001</c:v>
                </c:pt>
                <c:pt idx="2">
                  <c:v>0.80600000000000005</c:v>
                </c:pt>
                <c:pt idx="3">
                  <c:v>0.77900000000000003</c:v>
                </c:pt>
                <c:pt idx="4">
                  <c:v>0.19900000000000001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9A-4CCB-8B6F-80467C334DB7}"/>
            </c:ext>
          </c:extLst>
        </c:ser>
        <c:ser>
          <c:idx val="1"/>
          <c:order val="1"/>
          <c:tx>
            <c:strRef>
              <c:f>'13 п_Ставлення до соц_служб'!$N$36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rgbClr val="F7F7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 п_Ставлення до соц_служб'!$O$34:$S$34</c:f>
              <c:strCache>
                <c:ptCount val="5"/>
                <c:pt idx="0">
                  <c:v>Процедура отримання послуги дуже складна </c:v>
                </c:pt>
                <c:pt idx="1">
                  <c:v>Незручний графік роботи служби</c:v>
                </c:pt>
                <c:pt idx="2">
                  <c:v>Спеціалісти служби дотримуються в своїй роботі графіку роботи служби</c:v>
                </c:pt>
                <c:pt idx="3">
                  <c:v>Фахівці центру виконують свої обов'язки належним чином</c:v>
                </c:pt>
                <c:pt idx="4">
                  <c:v>В громаді відсутні послуги, які мені потрібні</c:v>
                </c:pt>
              </c:strCache>
            </c:strRef>
          </c:cat>
          <c:val>
            <c:numRef>
              <c:f>'13 п_Ставлення до соц_служб'!$O$36:$S$36</c:f>
              <c:numCache>
                <c:formatCode>0.0%</c:formatCode>
                <c:ptCount val="5"/>
                <c:pt idx="0">
                  <c:v>0.77100000000000002</c:v>
                </c:pt>
                <c:pt idx="1">
                  <c:v>0.86299999999999999</c:v>
                </c:pt>
                <c:pt idx="2">
                  <c:v>0.19400000000000001</c:v>
                </c:pt>
                <c:pt idx="3">
                  <c:v>0.221</c:v>
                </c:pt>
                <c:pt idx="4">
                  <c:v>0.80100000000000005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9A-4CCB-8B6F-80467C334D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8339663"/>
        <c:axId val="598355887"/>
      </c:barChart>
      <c:catAx>
        <c:axId val="598339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98355887"/>
        <c:crosses val="autoZero"/>
        <c:auto val="1"/>
        <c:lblAlgn val="ctr"/>
        <c:lblOffset val="100"/>
        <c:noMultiLvlLbl val="0"/>
      </c:catAx>
      <c:valAx>
        <c:axId val="59835588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98339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440096124348093"/>
          <c:y val="0.81176620807931599"/>
          <c:w val="4.7873504448307597E-2"/>
          <c:h val="0.10142783821338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819786374886"/>
          <c:y val="0.1932113557331788"/>
          <c:w val="0.76095103349206017"/>
          <c:h val="0.79006094937934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 п_Канали інформування'!$I$10</c:f>
              <c:strCache>
                <c:ptCount val="1"/>
                <c:pt idx="0">
                  <c:v>Газета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77725216691139"/>
                      <c:h val="8.25750728130963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F7E-42CB-849D-055A1F5055C1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327ACB-ACC2-4683-8AA6-FE3DA3AF53B2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800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480754200859704E-2"/>
                      <c:h val="9.509118261703397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F7E-42CB-849D-055A1F5055C1}"/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16100039077764"/>
                      <c:h val="8.25751001902543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F7E-42CB-849D-055A1F5055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 п_Канали інформування'!$H$11:$H$15</c:f>
              <c:strCache>
                <c:ptCount val="5"/>
                <c:pt idx="0">
                  <c:v>Ніколи не користусь</c:v>
                </c:pt>
                <c:pt idx="1">
                  <c:v>Іноді користуюсь</c:v>
                </c:pt>
                <c:pt idx="2">
                  <c:v>Рідко користуюсь</c:v>
                </c:pt>
                <c:pt idx="3">
                  <c:v>Постійно користуюсь</c:v>
                </c:pt>
                <c:pt idx="4">
                  <c:v>Не знаю</c:v>
                </c:pt>
              </c:strCache>
            </c:strRef>
          </c:cat>
          <c:val>
            <c:numRef>
              <c:f>'20 п_Канали інформування'!$I$11:$I$15</c:f>
              <c:numCache>
                <c:formatCode>0.0%</c:formatCode>
                <c:ptCount val="5"/>
                <c:pt idx="0">
                  <c:v>0.33600000000000002</c:v>
                </c:pt>
                <c:pt idx="1">
                  <c:v>0.17</c:v>
                </c:pt>
                <c:pt idx="2">
                  <c:v>0.29699999999999999</c:v>
                </c:pt>
                <c:pt idx="3">
                  <c:v>0.114</c:v>
                </c:pt>
                <c:pt idx="4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F-4462-94D0-F25A6C2A0E79}"/>
            </c:ext>
          </c:extLst>
        </c:ser>
        <c:ser>
          <c:idx val="1"/>
          <c:order val="1"/>
          <c:tx>
            <c:strRef>
              <c:f>'20 п_Канали інформування'!$J$10</c:f>
              <c:strCache>
                <c:ptCount val="1"/>
                <c:pt idx="0">
                  <c:v>Інформаційні листівки</c:v>
                </c:pt>
              </c:strCache>
            </c:strRef>
          </c:tx>
          <c:spPr>
            <a:solidFill>
              <a:srgbClr val="EF86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79599545492917"/>
                      <c:h val="0.126381535842216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FF7E-42CB-849D-055A1F5055C1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36299986974078"/>
                      <c:h val="0.101349223830423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FF7E-42CB-849D-055A1F5055C1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72030089878858"/>
                      <c:h val="0.101349223830423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F7E-42CB-849D-055A1F5055C1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>
                        <a:solidFill>
                          <a:schemeClr val="tx1"/>
                        </a:solidFill>
                      </a:rPr>
                      <a:t>4%</a:t>
                    </a:r>
                    <a:endParaRPr lang="en-US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95740523642046"/>
                      <c:h val="0.101349223830423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F7E-42CB-849D-055A1F5055C1}"/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277159046502546E-2"/>
                      <c:h val="9.50911826170339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F7E-42CB-849D-055A1F5055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 п_Канали інформування'!$H$11:$H$15</c:f>
              <c:strCache>
                <c:ptCount val="5"/>
                <c:pt idx="0">
                  <c:v>Ніколи не користусь</c:v>
                </c:pt>
                <c:pt idx="1">
                  <c:v>Іноді користуюсь</c:v>
                </c:pt>
                <c:pt idx="2">
                  <c:v>Рідко користуюсь</c:v>
                </c:pt>
                <c:pt idx="3">
                  <c:v>Постійно користуюсь</c:v>
                </c:pt>
                <c:pt idx="4">
                  <c:v>Не знаю</c:v>
                </c:pt>
              </c:strCache>
            </c:strRef>
          </c:cat>
          <c:val>
            <c:numRef>
              <c:f>'20 п_Канали інформування'!$J$11:$J$15</c:f>
              <c:numCache>
                <c:formatCode>0.0%</c:formatCode>
                <c:ptCount val="5"/>
                <c:pt idx="0">
                  <c:v>0.32100000000000001</c:v>
                </c:pt>
                <c:pt idx="1">
                  <c:v>0.219</c:v>
                </c:pt>
                <c:pt idx="2">
                  <c:v>0.30199999999999999</c:v>
                </c:pt>
                <c:pt idx="3">
                  <c:v>0.04</c:v>
                </c:pt>
                <c:pt idx="4">
                  <c:v>0.11899999999999999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F-4462-94D0-F25A6C2A0E79}"/>
            </c:ext>
          </c:extLst>
        </c:ser>
        <c:ser>
          <c:idx val="2"/>
          <c:order val="2"/>
          <c:tx>
            <c:strRef>
              <c:f>'20 п_Канали інформування'!$K$10</c:f>
              <c:strCache>
                <c:ptCount val="1"/>
                <c:pt idx="0">
                  <c:v>Дошки оголошень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75221440666928"/>
                      <c:h val="7.0059017763474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F7E-42CB-849D-055A1F5055C1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949785072293851E-2"/>
                      <c:h val="0.120123347470593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F7E-42CB-849D-055A1F5055C1}"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90751595675393"/>
                      <c:h val="7.63170589768644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F7E-42CB-849D-055A1F5055C1}"/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65243584733618"/>
                      <c:h val="8.8833141403644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F7E-42CB-849D-055A1F5055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 п_Канали інформування'!$H$11:$H$15</c:f>
              <c:strCache>
                <c:ptCount val="5"/>
                <c:pt idx="0">
                  <c:v>Ніколи не користусь</c:v>
                </c:pt>
                <c:pt idx="1">
                  <c:v>Іноді користуюсь</c:v>
                </c:pt>
                <c:pt idx="2">
                  <c:v>Рідко користуюсь</c:v>
                </c:pt>
                <c:pt idx="3">
                  <c:v>Постійно користуюсь</c:v>
                </c:pt>
                <c:pt idx="4">
                  <c:v>Не знаю</c:v>
                </c:pt>
              </c:strCache>
            </c:strRef>
          </c:cat>
          <c:val>
            <c:numRef>
              <c:f>'20 п_Канали інформування'!$K$11:$K$15</c:f>
              <c:numCache>
                <c:formatCode>0.0%</c:formatCode>
                <c:ptCount val="5"/>
                <c:pt idx="0">
                  <c:v>0.315</c:v>
                </c:pt>
                <c:pt idx="1">
                  <c:v>0.19800000000000001</c:v>
                </c:pt>
                <c:pt idx="2">
                  <c:v>0.30099999999999999</c:v>
                </c:pt>
                <c:pt idx="3">
                  <c:v>6.3E-2</c:v>
                </c:pt>
                <c:pt idx="4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0F-4462-94D0-F25A6C2A0E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98360463"/>
        <c:axId val="598362959"/>
      </c:barChart>
      <c:catAx>
        <c:axId val="598360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98362959"/>
        <c:crosses val="autoZero"/>
        <c:auto val="1"/>
        <c:lblAlgn val="ctr"/>
        <c:lblOffset val="100"/>
        <c:noMultiLvlLbl val="0"/>
      </c:catAx>
      <c:valAx>
        <c:axId val="598362959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598360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5059929231759"/>
          <c:y val="0.19825799705638034"/>
          <c:w val="0.81831121243059535"/>
          <c:h val="0.737307081522398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 п_Канали інформування'!$I$20</c:f>
              <c:strCache>
                <c:ptCount val="1"/>
                <c:pt idx="0">
                  <c:v>Офіційний сайт громади, закладу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612099644129"/>
                      <c:h val="7.72928477237222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4A8-4DFC-8197-D20D609E8657}"/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67971530249109"/>
                      <c:h val="0.100723728240529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4A8-4DFC-8197-D20D609E86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 п_Канали інформування'!$H$21:$H$25</c:f>
              <c:strCache>
                <c:ptCount val="5"/>
                <c:pt idx="0">
                  <c:v>Ніколи не користусь</c:v>
                </c:pt>
                <c:pt idx="1">
                  <c:v>Іноді користуюсь</c:v>
                </c:pt>
                <c:pt idx="2">
                  <c:v>Рідко користуюсь</c:v>
                </c:pt>
                <c:pt idx="3">
                  <c:v>Постійно користуюсь</c:v>
                </c:pt>
                <c:pt idx="4">
                  <c:v>Не знаю</c:v>
                </c:pt>
              </c:strCache>
            </c:strRef>
          </c:cat>
          <c:val>
            <c:numRef>
              <c:f>'20 п_Канали інформування'!$I$21:$I$25</c:f>
              <c:numCache>
                <c:formatCode>0.0%</c:formatCode>
                <c:ptCount val="5"/>
                <c:pt idx="0">
                  <c:v>0.26900000000000002</c:v>
                </c:pt>
                <c:pt idx="1">
                  <c:v>0.23300000000000001</c:v>
                </c:pt>
                <c:pt idx="2">
                  <c:v>0.20300000000000001</c:v>
                </c:pt>
                <c:pt idx="3">
                  <c:v>0.17899999999999999</c:v>
                </c:pt>
                <c:pt idx="4">
                  <c:v>0.11600000000000001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03-4793-8028-DE5A51A948BA}"/>
            </c:ext>
          </c:extLst>
        </c:ser>
        <c:ser>
          <c:idx val="1"/>
          <c:order val="1"/>
          <c:tx>
            <c:strRef>
              <c:f>'20 п_Канали інформування'!$J$20</c:f>
              <c:strCache>
                <c:ptCount val="1"/>
                <c:pt idx="0">
                  <c:v>Сторінки у соціальних мережах</c:v>
                </c:pt>
              </c:strCache>
            </c:strRef>
          </c:tx>
          <c:spPr>
            <a:solidFill>
              <a:srgbClr val="EF86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76156583629891"/>
                      <c:h val="9.48660081113280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4A8-4DFC-8197-D20D609E86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 п_Канали інформування'!$H$21:$H$25</c:f>
              <c:strCache>
                <c:ptCount val="5"/>
                <c:pt idx="0">
                  <c:v>Ніколи не користусь</c:v>
                </c:pt>
                <c:pt idx="1">
                  <c:v>Іноді користуюсь</c:v>
                </c:pt>
                <c:pt idx="2">
                  <c:v>Рідко користуюсь</c:v>
                </c:pt>
                <c:pt idx="3">
                  <c:v>Постійно користуюсь</c:v>
                </c:pt>
                <c:pt idx="4">
                  <c:v>Не знаю</c:v>
                </c:pt>
              </c:strCache>
            </c:strRef>
          </c:cat>
          <c:val>
            <c:numRef>
              <c:f>'20 п_Канали інформування'!$J$21:$J$25</c:f>
              <c:numCache>
                <c:formatCode>0.0%</c:formatCode>
                <c:ptCount val="5"/>
                <c:pt idx="0">
                  <c:v>0.191</c:v>
                </c:pt>
                <c:pt idx="1">
                  <c:v>0.17100000000000001</c:v>
                </c:pt>
                <c:pt idx="2">
                  <c:v>0.16900000000000001</c:v>
                </c:pt>
                <c:pt idx="3">
                  <c:v>0.371</c:v>
                </c:pt>
                <c:pt idx="4">
                  <c:v>9.8000000000000004E-2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03-4793-8028-DE5A51A948BA}"/>
            </c:ext>
          </c:extLst>
        </c:ser>
        <c:ser>
          <c:idx val="2"/>
          <c:order val="2"/>
          <c:tx>
            <c:strRef>
              <c:f>'20 п_Канали інформування'!$K$20</c:f>
              <c:strCache>
                <c:ptCount val="1"/>
                <c:pt idx="0">
                  <c:v>Тематичні зустрічі спеціалістів з мешканцями громади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12099644128111"/>
                      <c:h val="7.72928477237222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4A8-4DFC-8197-D20D609E86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 п_Канали інформування'!$H$21:$H$25</c:f>
              <c:strCache>
                <c:ptCount val="5"/>
                <c:pt idx="0">
                  <c:v>Ніколи не користусь</c:v>
                </c:pt>
                <c:pt idx="1">
                  <c:v>Іноді користуюсь</c:v>
                </c:pt>
                <c:pt idx="2">
                  <c:v>Рідко користуюсь</c:v>
                </c:pt>
                <c:pt idx="3">
                  <c:v>Постійно користуюсь</c:v>
                </c:pt>
                <c:pt idx="4">
                  <c:v>Не знаю</c:v>
                </c:pt>
              </c:strCache>
            </c:strRef>
          </c:cat>
          <c:val>
            <c:numRef>
              <c:f>'20 п_Канали інформування'!$K$21:$K$25</c:f>
              <c:numCache>
                <c:formatCode>0.0%</c:formatCode>
                <c:ptCount val="5"/>
                <c:pt idx="0">
                  <c:v>0.36399999999999999</c:v>
                </c:pt>
                <c:pt idx="1">
                  <c:v>0.13300000000000001</c:v>
                </c:pt>
                <c:pt idx="2">
                  <c:v>0.16900000000000001</c:v>
                </c:pt>
                <c:pt idx="3">
                  <c:v>6.0999999999999999E-2</c:v>
                </c:pt>
                <c:pt idx="4">
                  <c:v>0.27300000000000002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03-4793-8028-DE5A51A948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0807583"/>
        <c:axId val="410809663"/>
      </c:barChart>
      <c:catAx>
        <c:axId val="4108075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10809663"/>
        <c:crosses val="autoZero"/>
        <c:auto val="1"/>
        <c:lblAlgn val="ctr"/>
        <c:lblOffset val="100"/>
        <c:noMultiLvlLbl val="0"/>
      </c:catAx>
      <c:valAx>
        <c:axId val="410809663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410807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8982531712843172E-2"/>
          <c:y val="4.1004040904413536E-2"/>
          <c:w val="0.86298013674216645"/>
          <c:h val="0.15837384154359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000" b="1" smtClean="0">
                <a:solidFill>
                  <a:srgbClr val="0070C0"/>
                </a:solidFill>
              </a:rPr>
              <a:t>розподіл респондентів за категоріями, у % </a:t>
            </a:r>
            <a:endParaRPr lang="uk-UA" sz="1000" b="1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5.070263984026719E-2"/>
          <c:y val="0.45683734429798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58568989727230336"/>
          <c:y val="0.51896190591365343"/>
          <c:w val="0.30782726308599517"/>
          <c:h val="0.5222528884842601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2899152160057827E-2"/>
          <c:y val="0.53215890676018862"/>
          <c:w val="0.52153963738485765"/>
          <c:h val="0.43828588704801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000" b="1" smtClean="0">
                <a:solidFill>
                  <a:srgbClr val="0070C0"/>
                </a:solidFill>
              </a:rPr>
              <a:t>стать</a:t>
            </a:r>
            <a:r>
              <a:rPr lang="uk-UA" sz="1000" b="1" baseline="0" smtClean="0">
                <a:solidFill>
                  <a:srgbClr val="0070C0"/>
                </a:solidFill>
              </a:rPr>
              <a:t>  респондентів, у %</a:t>
            </a:r>
            <a:endParaRPr lang="uk-UA" sz="1000" b="1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9.3617891513560786E-2"/>
          <c:y val="0.310185185185185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22-4AEF-BFE9-CAA1DFABF622}"/>
              </c:ext>
            </c:extLst>
          </c:dPt>
          <c:dPt>
            <c:idx val="1"/>
            <c:bubble3D val="0"/>
            <c:spPr>
              <a:solidFill>
                <a:srgbClr val="FFAB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22-4AEF-BFE9-CAA1DFABF6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22-4AEF-BFE9-CAA1DFABF6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'Стать+вік'!$E$7:$E$9</c:f>
              <c:strCache>
                <c:ptCount val="3"/>
                <c:pt idx="0">
                  <c:v>жінка</c:v>
                </c:pt>
                <c:pt idx="1">
                  <c:v>чоловік</c:v>
                </c:pt>
                <c:pt idx="2">
                  <c:v>не хочу відповідати</c:v>
                </c:pt>
              </c:strCache>
            </c:strRef>
          </c:cat>
          <c:val>
            <c:numRef>
              <c:f>'Стать+вік'!$F$7:$F$9</c:f>
              <c:numCache>
                <c:formatCode>0.0%</c:formatCode>
                <c:ptCount val="3"/>
                <c:pt idx="0">
                  <c:v>0.70799999999999996</c:v>
                </c:pt>
                <c:pt idx="1">
                  <c:v>0.27900000000000003</c:v>
                </c:pt>
                <c:pt idx="2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22-4AEF-BFE9-CAA1DFABF62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0555555555555556"/>
          <c:y val="0.40891513560804899"/>
          <c:w val="0.24093482064741908"/>
          <c:h val="0.2061887576552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000" b="1">
                <a:solidFill>
                  <a:srgbClr val="0070C0"/>
                </a:solidFill>
              </a:rPr>
              <a:t>розподіл респондентів за категоріями, у %</a:t>
            </a:r>
          </a:p>
        </c:rich>
      </c:tx>
      <c:layout>
        <c:manualLayout>
          <c:xMode val="edge"/>
          <c:yMode val="edge"/>
          <c:x val="2.0345730448742459E-2"/>
          <c:y val="0.30921780717989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55570388349514555"/>
          <c:y val="0.26954702918788853"/>
          <c:w val="0.37449411359987772"/>
          <c:h val="0.636129365692828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7E-4F54-A136-221BCCBBADB2}"/>
              </c:ext>
            </c:extLst>
          </c:dPt>
          <c:dPt>
            <c:idx val="1"/>
            <c:bubble3D val="0"/>
            <c:spPr>
              <a:solidFill>
                <a:srgbClr val="F9682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7E-4F54-A136-221BCCBBAD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7E-4F54-A136-221BCCBBAD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7E-4F54-A136-221BCCBBADB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47E-4F54-A136-221BCCBBADB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7E-4F54-A136-221BCCBBADB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47E-4F54-A136-221BCCBBADB2}"/>
              </c:ext>
            </c:extLst>
          </c:dPt>
          <c:dPt>
            <c:idx val="7"/>
            <c:bubble3D val="0"/>
            <c:spPr>
              <a:solidFill>
                <a:srgbClr val="10ACB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47E-4F54-A136-221BCCBBAD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'Освіта+Категорії'!$H$31:$H$38</c:f>
              <c:strCache>
                <c:ptCount val="8"/>
                <c:pt idx="0">
                  <c:v>жодної із зазначених</c:v>
                </c:pt>
                <c:pt idx="1">
                  <c:v>особа з інвалідністю</c:v>
                </c:pt>
                <c:pt idx="2">
                  <c:v>внутрішньо переміщена особа</c:v>
                </c:pt>
                <c:pt idx="3">
                  <c:v>особа похилого віку</c:v>
                </c:pt>
                <c:pt idx="4">
                  <c:v>одинока особа</c:v>
                </c:pt>
                <c:pt idx="5">
                  <c:v>член cім'ї учасника бойових дій, учасника війни, у т.ч. померлого, полоненого, зниклого безвісті</c:v>
                </c:pt>
                <c:pt idx="6">
                  <c:v>одинока мати</c:v>
                </c:pt>
                <c:pt idx="7">
                  <c:v>учасник бойових дій, учасник війни</c:v>
                </c:pt>
              </c:strCache>
            </c:strRef>
          </c:cat>
          <c:val>
            <c:numRef>
              <c:f>'Освіта+Категорії'!$I$31:$I$38</c:f>
              <c:numCache>
                <c:formatCode>0.0%</c:formatCode>
                <c:ptCount val="8"/>
                <c:pt idx="0">
                  <c:v>0.4</c:v>
                </c:pt>
                <c:pt idx="1">
                  <c:v>5.8000000000000003E-2</c:v>
                </c:pt>
                <c:pt idx="2">
                  <c:v>0.13600000000000001</c:v>
                </c:pt>
                <c:pt idx="3">
                  <c:v>0.17799999999999999</c:v>
                </c:pt>
                <c:pt idx="4">
                  <c:v>0.15</c:v>
                </c:pt>
                <c:pt idx="5">
                  <c:v>3.3000000000000002E-2</c:v>
                </c:pt>
                <c:pt idx="6">
                  <c:v>3.2000000000000001E-2</c:v>
                </c:pt>
                <c:pt idx="7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47E-4F54-A136-221BCCBBADB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216221322686069"/>
          <c:w val="0.50087359529087983"/>
          <c:h val="0.53458418564365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000" b="1" smtClean="0">
                <a:solidFill>
                  <a:srgbClr val="0070C0"/>
                </a:solidFill>
              </a:rPr>
              <a:t>рівень</a:t>
            </a:r>
            <a:r>
              <a:rPr lang="uk-UA" sz="1000" b="1" baseline="0" smtClean="0">
                <a:solidFill>
                  <a:srgbClr val="0070C0"/>
                </a:solidFill>
              </a:rPr>
              <a:t> доходу респондентів, у %</a:t>
            </a:r>
            <a:endParaRPr lang="uk-UA" sz="1000" b="1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15938031715983009"/>
          <c:y val="0.22656332276793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71174201272729476"/>
          <c:y val="0.24394697595097109"/>
          <c:w val="0.32661568897486476"/>
          <c:h val="0.6414613220573337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F7DE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31-4A93-B1A2-FFA350ABB713}"/>
              </c:ext>
            </c:extLst>
          </c:dPt>
          <c:dPt>
            <c:idx val="1"/>
            <c:bubble3D val="0"/>
            <c:spPr>
              <a:solidFill>
                <a:srgbClr val="7890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31-4A93-B1A2-FFA350ABB713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31-4A93-B1A2-FFA350ABB7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31-4A93-B1A2-FFA350ABB7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831-4A93-B1A2-FFA350ABB7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831-4A93-B1A2-FFA350ABB7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'6-7 п_Дохід+Звернення за доп'!$D$12:$D$17</c:f>
              <c:strCache>
                <c:ptCount val="6"/>
                <c:pt idx="0">
                  <c:v>У нас є достатньо грошей на побутову електроніку чи інші дорогі товари, але ми не можемо дозволити собі машину чи квартиру</c:v>
                </c:pt>
                <c:pt idx="1">
                  <c:v>За потреби ми можемо дозволити собі машину або інші товари подібної вартості</c:v>
                </c:pt>
                <c:pt idx="2">
                  <c:v>У нас є достатньо грошей на їжу, але ми не завжди можемо купити одяг</c:v>
                </c:pt>
                <c:pt idx="3">
                  <c:v>Важко відповісти</c:v>
                </c:pt>
                <c:pt idx="4">
                  <c:v>У нас завжди є гроші на їжу та одяг, але ми не завжди можемо дозволити собі побутову електроніку чи інші дорогі товари</c:v>
                </c:pt>
                <c:pt idx="5">
                  <c:v>Нам бракує грошей навіть на їжу</c:v>
                </c:pt>
              </c:strCache>
            </c:strRef>
          </c:cat>
          <c:val>
            <c:numRef>
              <c:f>'6-7 п_Дохід+Звернення за доп'!$E$12:$E$17</c:f>
              <c:numCache>
                <c:formatCode>0.0%</c:formatCode>
                <c:ptCount val="6"/>
                <c:pt idx="0">
                  <c:v>7.2999999999999995E-2</c:v>
                </c:pt>
                <c:pt idx="1">
                  <c:v>1.2999999999999999E-2</c:v>
                </c:pt>
                <c:pt idx="2">
                  <c:v>0.29499999999999998</c:v>
                </c:pt>
                <c:pt idx="3">
                  <c:v>0.19</c:v>
                </c:pt>
                <c:pt idx="4">
                  <c:v>0.30299999999999999</c:v>
                </c:pt>
                <c:pt idx="5">
                  <c:v>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31-4A93-B1A2-FFA350ABB71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4278356324815694"/>
          <c:y val="0.30333778371161546"/>
          <c:w val="0.55100888669667436"/>
          <c:h val="0.529983319574530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000" b="1" smtClean="0">
                <a:solidFill>
                  <a:srgbClr val="0070C0"/>
                </a:solidFill>
              </a:rPr>
              <a:t>категорії, до яких належать сім</a:t>
            </a:r>
            <a:r>
              <a:rPr lang="en-US" sz="1000" b="1" smtClean="0">
                <a:solidFill>
                  <a:srgbClr val="0070C0"/>
                </a:solidFill>
              </a:rPr>
              <a:t>’</a:t>
            </a:r>
            <a:r>
              <a:rPr lang="uk-UA" sz="1000" b="1" smtClean="0">
                <a:solidFill>
                  <a:srgbClr val="0070C0"/>
                </a:solidFill>
              </a:rPr>
              <a:t>ї</a:t>
            </a:r>
            <a:r>
              <a:rPr lang="uk-UA" sz="1000" b="1" baseline="0" smtClean="0">
                <a:solidFill>
                  <a:srgbClr val="0070C0"/>
                </a:solidFill>
              </a:rPr>
              <a:t> респондентів, у %</a:t>
            </a:r>
            <a:endParaRPr lang="uk-UA" sz="1000" b="1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38476219992814581"/>
          <c:y val="6.668414718950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4.8795735414580793E-2"/>
          <c:y val="0.15002292267559639"/>
          <c:w val="0.28050838232493203"/>
          <c:h val="0.6249344890606166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B3-4238-9C05-07F80DDF92A1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B3-4238-9C05-07F80DDF92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B3-4238-9C05-07F80DDF92A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B3-4238-9C05-07F80DDF92A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7B3-4238-9C05-07F80DDF92A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7B3-4238-9C05-07F80DDF92A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7B3-4238-9C05-07F80DDF92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'Освіта+Категорії'!$H$53:$H$59</c:f>
              <c:strCache>
                <c:ptCount val="7"/>
                <c:pt idx="0">
                  <c:v>багатодітна сім'я</c:v>
                </c:pt>
                <c:pt idx="1">
                  <c:v>сім'я з 1-2 дітьми</c:v>
                </c:pt>
                <c:pt idx="2">
                  <c:v>жодної із зазначених</c:v>
                </c:pt>
                <c:pt idx="3">
                  <c:v>бездітна сім'я</c:v>
                </c:pt>
                <c:pt idx="4">
                  <c:v>сім'я, яка виховує дітей з інвалідністю</c:v>
                </c:pt>
                <c:pt idx="5">
                  <c:v>сім'я, яка виховує дітей з особливими освітніми потребами</c:v>
                </c:pt>
                <c:pt idx="6">
                  <c:v>прийомна/опікунська/патронатна сім'я</c:v>
                </c:pt>
              </c:strCache>
            </c:strRef>
          </c:cat>
          <c:val>
            <c:numRef>
              <c:f>'Освіта+Категорії'!$I$53:$I$59</c:f>
              <c:numCache>
                <c:formatCode>0.0%</c:formatCode>
                <c:ptCount val="7"/>
                <c:pt idx="0">
                  <c:v>0.115</c:v>
                </c:pt>
                <c:pt idx="1">
                  <c:v>0.36599999999999999</c:v>
                </c:pt>
                <c:pt idx="2">
                  <c:v>0.34</c:v>
                </c:pt>
                <c:pt idx="3">
                  <c:v>9.0999999999999998E-2</c:v>
                </c:pt>
                <c:pt idx="4">
                  <c:v>4.4999999999999998E-2</c:v>
                </c:pt>
                <c:pt idx="5">
                  <c:v>2.4E-2</c:v>
                </c:pt>
                <c:pt idx="6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7B3-4238-9C05-07F80DDF92A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7622896353952695"/>
          <c:y val="0.15166410092409394"/>
          <c:w val="0.43108457832216213"/>
          <c:h val="0.37205947359560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Центр надання соціальних послуг</c:v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'8 п_Ефективність послуг'!$L$11:$L$16</c:f>
              <c:strCache>
                <c:ptCount val="6"/>
                <c:pt idx="0">
                  <c:v>Ця послуга надається дуже неефективно</c:v>
                </c:pt>
                <c:pt idx="1">
                  <c:v>Ця послуга надається, але не дуже ефективно</c:v>
                </c:pt>
                <c:pt idx="2">
                  <c:v>Ця послуга надається дещо ефективно</c:v>
                </c:pt>
                <c:pt idx="3">
                  <c:v>Ця послуга надається дуже ефективно</c:v>
                </c:pt>
                <c:pt idx="4">
                  <c:v>Ця послуга взагалі не надається</c:v>
                </c:pt>
                <c:pt idx="5">
                  <c:v>Не знаю/Не звертався(-лась)</c:v>
                </c:pt>
              </c:strCache>
            </c:strRef>
          </c:cat>
          <c:val>
            <c:numRef>
              <c:f>'8 п_Ефективність послуг'!$N$11:$N$16</c:f>
              <c:numCache>
                <c:formatCode>0.0%</c:formatCode>
                <c:ptCount val="6"/>
                <c:pt idx="0">
                  <c:v>5.0999999999999997E-2</c:v>
                </c:pt>
                <c:pt idx="1">
                  <c:v>6.3E-2</c:v>
                </c:pt>
                <c:pt idx="2">
                  <c:v>0.11600000000000001</c:v>
                </c:pt>
                <c:pt idx="3">
                  <c:v>0.40100000000000002</c:v>
                </c:pt>
                <c:pt idx="4">
                  <c:v>3.5000000000000003E-2</c:v>
                </c:pt>
                <c:pt idx="5">
                  <c:v>0.33400000000000002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83A7-4D41-937A-11AAE64B7EA1}"/>
            </c:ext>
          </c:extLst>
        </c:ser>
        <c:ser>
          <c:idx val="1"/>
          <c:order val="1"/>
          <c:tx>
            <c:v>Громадська організація</c:v>
          </c:tx>
          <c:spPr>
            <a:solidFill>
              <a:srgbClr val="FFFF0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'8 п_Ефективність послуг'!$L$11:$L$16</c:f>
              <c:strCache>
                <c:ptCount val="6"/>
                <c:pt idx="0">
                  <c:v>Ця послуга надається дуже неефективно</c:v>
                </c:pt>
                <c:pt idx="1">
                  <c:v>Ця послуга надається, але не дуже ефективно</c:v>
                </c:pt>
                <c:pt idx="2">
                  <c:v>Ця послуга надається дещо ефективно</c:v>
                </c:pt>
                <c:pt idx="3">
                  <c:v>Ця послуга надається дуже ефективно</c:v>
                </c:pt>
                <c:pt idx="4">
                  <c:v>Ця послуга взагалі не надається</c:v>
                </c:pt>
                <c:pt idx="5">
                  <c:v>Не знаю/Не звертався(-лась)</c:v>
                </c:pt>
              </c:strCache>
            </c:strRef>
          </c:cat>
          <c:val>
            <c:numRef>
              <c:f>'8 п_Ефективність послуг'!$S$11:$S$16</c:f>
              <c:numCache>
                <c:formatCode>0.0%</c:formatCode>
                <c:ptCount val="6"/>
                <c:pt idx="0">
                  <c:v>4.5999999999999999E-2</c:v>
                </c:pt>
                <c:pt idx="1">
                  <c:v>4.7E-2</c:v>
                </c:pt>
                <c:pt idx="2">
                  <c:v>5.6000000000000001E-2</c:v>
                </c:pt>
                <c:pt idx="3">
                  <c:v>0.13600000000000001</c:v>
                </c:pt>
                <c:pt idx="4">
                  <c:v>3.3000000000000002E-2</c:v>
                </c:pt>
                <c:pt idx="5">
                  <c:v>0.68200000000000005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83A7-4D41-937A-11AAE64B7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4873381"/>
        <c:axId val="1631750096"/>
      </c:barChart>
      <c:catAx>
        <c:axId val="191487338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lvl="0">
              <a:defRPr sz="800" b="0">
                <a:solidFill>
                  <a:srgbClr val="000000"/>
                </a:solidFill>
                <a:latin typeface="+mn-lt"/>
              </a:defRPr>
            </a:pPr>
            <a:endParaRPr lang="uk-UA"/>
          </a:p>
        </c:txPr>
        <c:crossAx val="1631750096"/>
        <c:crosses val="autoZero"/>
        <c:auto val="1"/>
        <c:lblAlgn val="ctr"/>
        <c:lblOffset val="100"/>
        <c:noMultiLvlLbl val="1"/>
      </c:catAx>
      <c:valAx>
        <c:axId val="1631750096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uk-UA"/>
              </a:p>
            </c:rich>
          </c:tx>
          <c:overlay val="0"/>
        </c:title>
        <c:numFmt formatCode="0.0%" sourceLinked="1"/>
        <c:majorTickMark val="out"/>
        <c:minorTickMark val="none"/>
        <c:tickLblPos val="nextTo"/>
        <c:crossAx val="1914873381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708364103609273E-2"/>
          <c:y val="0.16030195780093773"/>
          <c:w val="0.33778785489580498"/>
          <c:h val="0.16151932467152019"/>
        </c:manualLayout>
      </c:layout>
      <c:overlay val="0"/>
      <c:txPr>
        <a:bodyPr/>
        <a:lstStyle/>
        <a:p>
          <a:pPr lvl="0">
            <a:defRPr b="0">
              <a:solidFill>
                <a:schemeClr val="tx1"/>
              </a:solidFill>
              <a:latin typeface="+mn-lt"/>
            </a:defRPr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Служба у справах дітей</c:v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'8 п_Ефективність послуг'!$L$11:$L$16</c:f>
              <c:strCache>
                <c:ptCount val="6"/>
                <c:pt idx="0">
                  <c:v>Ця послуга надається дуже неефективно</c:v>
                </c:pt>
                <c:pt idx="1">
                  <c:v>Ця послуга надається, але не дуже ефективно</c:v>
                </c:pt>
                <c:pt idx="2">
                  <c:v>Ця послуга надається дещо ефективно</c:v>
                </c:pt>
                <c:pt idx="3">
                  <c:v>Ця послуга надається дуже ефективно</c:v>
                </c:pt>
                <c:pt idx="4">
                  <c:v>Ця послуга взагалі не надається</c:v>
                </c:pt>
                <c:pt idx="5">
                  <c:v>Не знаю/Не звертався(-лась)</c:v>
                </c:pt>
              </c:strCache>
            </c:strRef>
          </c:cat>
          <c:val>
            <c:numRef>
              <c:f>'8 п_Ефективність послуг'!$O$11:$O$16</c:f>
              <c:numCache>
                <c:formatCode>0.0%</c:formatCode>
                <c:ptCount val="6"/>
                <c:pt idx="0">
                  <c:v>5.0999999999999997E-2</c:v>
                </c:pt>
                <c:pt idx="1">
                  <c:v>4.2999999999999997E-2</c:v>
                </c:pt>
                <c:pt idx="2">
                  <c:v>6.6000000000000003E-2</c:v>
                </c:pt>
                <c:pt idx="3">
                  <c:v>0.14599999999999999</c:v>
                </c:pt>
                <c:pt idx="4">
                  <c:v>3.5000000000000003E-2</c:v>
                </c:pt>
                <c:pt idx="5">
                  <c:v>0.65900000000000003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F6D1-4FE9-9D94-70EBEEB7AC73}"/>
            </c:ext>
          </c:extLst>
        </c:ser>
        <c:ser>
          <c:idx val="1"/>
          <c:order val="1"/>
          <c:tx>
            <c:v>Відділ охорони здоров'я та соціального захисту</c:v>
          </c:tx>
          <c:spPr>
            <a:solidFill>
              <a:srgbClr val="FFFF0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'8 п_Ефективність послуг'!$L$11:$L$16</c:f>
              <c:strCache>
                <c:ptCount val="6"/>
                <c:pt idx="0">
                  <c:v>Ця послуга надається дуже неефективно</c:v>
                </c:pt>
                <c:pt idx="1">
                  <c:v>Ця послуга надається, але не дуже ефективно</c:v>
                </c:pt>
                <c:pt idx="2">
                  <c:v>Ця послуга надається дещо ефективно</c:v>
                </c:pt>
                <c:pt idx="3">
                  <c:v>Ця послуга надається дуже ефективно</c:v>
                </c:pt>
                <c:pt idx="4">
                  <c:v>Ця послуга взагалі не надається</c:v>
                </c:pt>
                <c:pt idx="5">
                  <c:v>Не знаю/Не звертався(-лась)</c:v>
                </c:pt>
              </c:strCache>
            </c:strRef>
          </c:cat>
          <c:val>
            <c:numRef>
              <c:f>'8 п_Ефективність послуг'!$P$11:$P$16</c:f>
              <c:numCache>
                <c:formatCode>0.0%</c:formatCode>
                <c:ptCount val="6"/>
                <c:pt idx="0">
                  <c:v>6.0999999999999999E-2</c:v>
                </c:pt>
                <c:pt idx="1">
                  <c:v>7.4999999999999997E-2</c:v>
                </c:pt>
                <c:pt idx="2">
                  <c:v>0.17100000000000001</c:v>
                </c:pt>
                <c:pt idx="3">
                  <c:v>0.19</c:v>
                </c:pt>
                <c:pt idx="4">
                  <c:v>2.5999999999999999E-2</c:v>
                </c:pt>
                <c:pt idx="5">
                  <c:v>0.47699999999999998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F6D1-4FE9-9D94-70EBEEB7AC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98603821"/>
        <c:axId val="1594346797"/>
      </c:barChart>
      <c:catAx>
        <c:axId val="139860382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lvl="0">
              <a:defRPr sz="800" b="0">
                <a:solidFill>
                  <a:srgbClr val="000000"/>
                </a:solidFill>
                <a:latin typeface="+mn-lt"/>
              </a:defRPr>
            </a:pPr>
            <a:endParaRPr lang="uk-UA"/>
          </a:p>
        </c:txPr>
        <c:crossAx val="1594346797"/>
        <c:crosses val="autoZero"/>
        <c:auto val="1"/>
        <c:lblAlgn val="ctr"/>
        <c:lblOffset val="100"/>
        <c:noMultiLvlLbl val="1"/>
      </c:catAx>
      <c:valAx>
        <c:axId val="1594346797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98603821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2.0176768798340168E-3"/>
          <c:y val="0.14351851851851852"/>
          <c:w val="0.45337554804037894"/>
          <c:h val="0.14844087197433653"/>
        </c:manualLayout>
      </c:layout>
      <c:overlay val="0"/>
      <c:txPr>
        <a:bodyPr/>
        <a:lstStyle/>
        <a:p>
          <a:pPr lvl="0">
            <a:defRPr sz="1000" b="0">
              <a:solidFill>
                <a:srgbClr val="1A1A1A"/>
              </a:solidFill>
              <a:latin typeface="+mn-lt"/>
            </a:defRPr>
          </a:pPr>
          <a:endParaRPr lang="uk-UA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614312ad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25614312ad6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25614312ad6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614312a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25614312ad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25614312ad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b6bb6031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25b6bb60314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g25b6bb60314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6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0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sss-ua.org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hyperlink" Target="https://www.facebook.com/stabilizationsupportservices/" TargetMode="External"/><Relationship Id="rId10" Type="http://schemas.openxmlformats.org/officeDocument/2006/relationships/image" Target="../media/image14.jpg"/><Relationship Id="rId4" Type="http://schemas.openxmlformats.org/officeDocument/2006/relationships/hyperlink" Target="mailto:info@radnyk.org" TargetMode="External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l="43266" t="22154" r="2385"/>
          <a:stretch/>
        </p:blipFill>
        <p:spPr>
          <a:xfrm>
            <a:off x="4572000" y="11968"/>
            <a:ext cx="4572001" cy="36835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494319" y="758258"/>
            <a:ext cx="5727466" cy="199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Результати соціологічного дослідження </a:t>
            </a:r>
            <a:b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щодо доступності та якості надання </a:t>
            </a:r>
            <a:b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соціальних та адміністративних послуг у </a:t>
            </a:r>
            <a:r>
              <a:rPr lang="uk-UA" sz="2000" b="1" smtClean="0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Збаразькій міській територіальній громаді</a:t>
            </a:r>
            <a:r>
              <a:rPr lang="uk-UA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" sz="2000" b="1" smtClean="0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Тернопільської </a:t>
            </a: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області 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535133" y="2802479"/>
            <a:ext cx="5501391" cy="166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592931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проєкт "Підтримка спроможності системи соціального захисту населення щодо реєстрації внутрішньо переміщених осіб" </a:t>
            </a:r>
            <a:r>
              <a:rPr lang="en" sz="2500" b="1" i="0" u="none" strike="noStrike" cap="none">
                <a:solidFill>
                  <a:srgbClr val="3D85C6"/>
                </a:solidFill>
                <a:latin typeface="Tahoma"/>
                <a:ea typeface="Tahoma"/>
                <a:cs typeface="Tahoma"/>
                <a:sym typeface="Tahoma"/>
              </a:rPr>
              <a:t>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i="0" u="none" strike="noStrike" cap="none">
                <a:solidFill>
                  <a:srgbClr val="3D85C6"/>
                </a:solidFill>
                <a:latin typeface="Tahoma"/>
                <a:ea typeface="Tahoma"/>
                <a:cs typeface="Tahoma"/>
                <a:sym typeface="Tahoma"/>
              </a:rPr>
              <a:t>2023 рік</a:t>
            </a:r>
            <a:endParaRPr sz="2100" b="1" i="0" u="none" strike="noStrike" cap="none">
              <a:solidFill>
                <a:srgbClr val="3D85C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5614312ad6_0_7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5614312ad6_0_7"/>
          <p:cNvSpPr txBox="1"/>
          <p:nvPr/>
        </p:nvSpPr>
        <p:spPr>
          <a:xfrm>
            <a:off x="483221" y="211188"/>
            <a:ext cx="8199862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Задоволеність соціальними послугами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25614312ad6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814751"/>
              </p:ext>
            </p:extLst>
          </p:nvPr>
        </p:nvGraphicFramePr>
        <p:xfrm>
          <a:off x="53128" y="921283"/>
          <a:ext cx="4749800" cy="219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352581"/>
              </p:ext>
            </p:extLst>
          </p:nvPr>
        </p:nvGraphicFramePr>
        <p:xfrm>
          <a:off x="4381501" y="869950"/>
          <a:ext cx="4762500" cy="227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505904"/>
              </p:ext>
            </p:extLst>
          </p:nvPr>
        </p:nvGraphicFramePr>
        <p:xfrm>
          <a:off x="1468477" y="2908300"/>
          <a:ext cx="6062624" cy="203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 txBox="1"/>
          <p:nvPr/>
        </p:nvSpPr>
        <p:spPr>
          <a:xfrm>
            <a:off x="1371385" y="211188"/>
            <a:ext cx="731169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Отримання соціальних послуг під час війни, у %</a:t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 rotWithShape="1">
          <a:blip r:embed="rId4">
            <a:alphaModFix/>
          </a:blip>
          <a:srcRect l="59999" t="23919"/>
          <a:stretch/>
        </p:blipFill>
        <p:spPr>
          <a:xfrm>
            <a:off x="96460" y="2609495"/>
            <a:ext cx="1893048" cy="20253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767644"/>
              </p:ext>
            </p:extLst>
          </p:nvPr>
        </p:nvGraphicFramePr>
        <p:xfrm>
          <a:off x="565850" y="689650"/>
          <a:ext cx="4228400" cy="264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753799"/>
              </p:ext>
            </p:extLst>
          </p:nvPr>
        </p:nvGraphicFramePr>
        <p:xfrm>
          <a:off x="4111082" y="1701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4"/>
          <p:cNvPicPr preferRelativeResize="0"/>
          <p:nvPr/>
        </p:nvPicPr>
        <p:blipFill rotWithShape="1">
          <a:blip r:embed="rId3">
            <a:alphaModFix/>
          </a:blip>
          <a:srcRect l="62883" t="42199"/>
          <a:stretch/>
        </p:blipFill>
        <p:spPr>
          <a:xfrm>
            <a:off x="7017124" y="0"/>
            <a:ext cx="2126874" cy="1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 txBox="1"/>
          <p:nvPr/>
        </p:nvSpPr>
        <p:spPr>
          <a:xfrm>
            <a:off x="78800" y="801100"/>
            <a:ext cx="834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"/>
          <p:cNvSpPr txBox="1"/>
          <p:nvPr/>
        </p:nvSpPr>
        <p:spPr>
          <a:xfrm>
            <a:off x="512956" y="211142"/>
            <a:ext cx="8125521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Хто має надавати соціальні послуги?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9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378762"/>
              </p:ext>
            </p:extLst>
          </p:nvPr>
        </p:nvGraphicFramePr>
        <p:xfrm>
          <a:off x="647700" y="749721"/>
          <a:ext cx="7397750" cy="3695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34"/>
          <p:cNvPicPr preferRelativeResize="0"/>
          <p:nvPr/>
        </p:nvPicPr>
        <p:blipFill rotWithShape="1">
          <a:blip r:embed="rId3">
            <a:alphaModFix/>
          </a:blip>
          <a:srcRect l="62883" t="42199"/>
          <a:stretch/>
        </p:blipFill>
        <p:spPr>
          <a:xfrm>
            <a:off x="7017124" y="0"/>
            <a:ext cx="2126874" cy="1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4"/>
          <p:cNvSpPr txBox="1"/>
          <p:nvPr/>
        </p:nvSpPr>
        <p:spPr>
          <a:xfrm>
            <a:off x="152400" y="801100"/>
            <a:ext cx="834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/>
          <p:nvPr/>
        </p:nvSpPr>
        <p:spPr>
          <a:xfrm>
            <a:off x="1503123" y="211142"/>
            <a:ext cx="7135354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Контроль за якістю соціальних послуг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 rotWithShape="1">
          <a:blip r:embed="rId5">
            <a:alphaModFix/>
          </a:blip>
          <a:srcRect l="59999" t="23919"/>
          <a:stretch/>
        </p:blipFill>
        <p:spPr>
          <a:xfrm>
            <a:off x="96460" y="2678388"/>
            <a:ext cx="1893048" cy="20253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7750"/>
              </p:ext>
            </p:extLst>
          </p:nvPr>
        </p:nvGraphicFramePr>
        <p:xfrm>
          <a:off x="240377" y="724742"/>
          <a:ext cx="5709574" cy="1747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622948"/>
              </p:ext>
            </p:extLst>
          </p:nvPr>
        </p:nvGraphicFramePr>
        <p:xfrm>
          <a:off x="783713" y="2060926"/>
          <a:ext cx="8263827" cy="2814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512956" y="40890"/>
            <a:ext cx="8184995" cy="54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Отримання матеріальної </a:t>
            </a: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допомоги</a:t>
            </a:r>
            <a:endParaRPr sz="2000" b="1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 (державні соціальні допомоги, пільги, компенсації)</a:t>
            </a:r>
            <a:endParaRPr sz="1400" b="1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2" name="Google Shape;232;p5"/>
          <p:cNvPicPr preferRelativeResize="0"/>
          <p:nvPr/>
        </p:nvPicPr>
        <p:blipFill rotWithShape="1">
          <a:blip r:embed="rId4">
            <a:alphaModFix/>
          </a:blip>
          <a:srcRect l="59999" t="23919"/>
          <a:stretch/>
        </p:blipFill>
        <p:spPr>
          <a:xfrm>
            <a:off x="96460" y="2609495"/>
            <a:ext cx="1893048" cy="20253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791170"/>
              </p:ext>
            </p:extLst>
          </p:nvPr>
        </p:nvGraphicFramePr>
        <p:xfrm>
          <a:off x="3210968" y="2513962"/>
          <a:ext cx="5735482" cy="262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226519"/>
              </p:ext>
            </p:extLst>
          </p:nvPr>
        </p:nvGraphicFramePr>
        <p:xfrm>
          <a:off x="-68104" y="792960"/>
          <a:ext cx="5570344" cy="2231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 txBox="1"/>
          <p:nvPr/>
        </p:nvSpPr>
        <p:spPr>
          <a:xfrm>
            <a:off x="2442450" y="646525"/>
            <a:ext cx="5631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2" name="Google Shape;2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"/>
          <p:cNvSpPr txBox="1"/>
          <p:nvPr/>
        </p:nvSpPr>
        <p:spPr>
          <a:xfrm>
            <a:off x="1521625" y="236250"/>
            <a:ext cx="5905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Ставлення працівників</a:t>
            </a:r>
            <a:endParaRPr sz="2000" b="1" i="0" u="none" strike="noStrike" cap="none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соціальних служб до клієнтів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4" name="Google Shape;244;p6"/>
          <p:cNvPicPr preferRelativeResize="0"/>
          <p:nvPr/>
        </p:nvPicPr>
        <p:blipFill rotWithShape="1">
          <a:blip r:embed="rId4">
            <a:alphaModFix/>
          </a:blip>
          <a:srcRect t="2685"/>
          <a:stretch/>
        </p:blipFill>
        <p:spPr>
          <a:xfrm>
            <a:off x="2928725" y="-22303"/>
            <a:ext cx="6215276" cy="34022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601929"/>
              </p:ext>
            </p:extLst>
          </p:nvPr>
        </p:nvGraphicFramePr>
        <p:xfrm>
          <a:off x="197550" y="1508746"/>
          <a:ext cx="7797100" cy="3001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468351" y="207460"/>
            <a:ext cx="829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Доступність послуг у ТГ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4">
            <a:alphaModFix/>
          </a:blip>
          <a:srcRect l="53062"/>
          <a:stretch/>
        </p:blipFill>
        <p:spPr>
          <a:xfrm>
            <a:off x="7069825" y="1243275"/>
            <a:ext cx="2074173" cy="2485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711490"/>
              </p:ext>
            </p:extLst>
          </p:nvPr>
        </p:nvGraphicFramePr>
        <p:xfrm>
          <a:off x="577850" y="856160"/>
          <a:ext cx="7632700" cy="3379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3"/>
          <p:cNvSpPr txBox="1"/>
          <p:nvPr/>
        </p:nvSpPr>
        <p:spPr>
          <a:xfrm>
            <a:off x="2442450" y="646525"/>
            <a:ext cx="5631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495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3" name="Google Shape;26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550126" y="207460"/>
            <a:ext cx="81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Організація діяльності соціальних служб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5" name="Google Shape;265;p33"/>
          <p:cNvPicPr preferRelativeResize="0"/>
          <p:nvPr/>
        </p:nvPicPr>
        <p:blipFill rotWithShape="1">
          <a:blip r:embed="rId4">
            <a:alphaModFix/>
          </a:blip>
          <a:srcRect t="2685"/>
          <a:stretch/>
        </p:blipFill>
        <p:spPr>
          <a:xfrm>
            <a:off x="2928725" y="-22303"/>
            <a:ext cx="6215276" cy="34022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005809"/>
              </p:ext>
            </p:extLst>
          </p:nvPr>
        </p:nvGraphicFramePr>
        <p:xfrm>
          <a:off x="412750" y="361950"/>
          <a:ext cx="7823200" cy="399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7"/>
          <p:cNvPicPr preferRelativeResize="0"/>
          <p:nvPr/>
        </p:nvPicPr>
        <p:blipFill rotWithShape="1">
          <a:blip r:embed="rId3">
            <a:alphaModFix/>
          </a:blip>
          <a:srcRect l="53062"/>
          <a:stretch/>
        </p:blipFill>
        <p:spPr>
          <a:xfrm>
            <a:off x="6982143" y="152400"/>
            <a:ext cx="2074173" cy="24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7"/>
          <p:cNvSpPr txBox="1"/>
          <p:nvPr/>
        </p:nvSpPr>
        <p:spPr>
          <a:xfrm>
            <a:off x="475784" y="207460"/>
            <a:ext cx="825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Канали інформування жителів ТГ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591524"/>
              </p:ext>
            </p:extLst>
          </p:nvPr>
        </p:nvGraphicFramePr>
        <p:xfrm>
          <a:off x="-102749" y="700060"/>
          <a:ext cx="7012432" cy="2090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499894"/>
              </p:ext>
            </p:extLst>
          </p:nvPr>
        </p:nvGraphicFramePr>
        <p:xfrm>
          <a:off x="1918916" y="2689990"/>
          <a:ext cx="7137400" cy="216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94" y="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8"/>
          <p:cNvSpPr txBox="1"/>
          <p:nvPr/>
        </p:nvSpPr>
        <p:spPr>
          <a:xfrm>
            <a:off x="431177" y="59236"/>
            <a:ext cx="8170127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smtClean="0">
                <a:solidFill>
                  <a:srgbClr val="DF9663"/>
                </a:solidFill>
                <a:latin typeface="+mj-lt"/>
                <a:ea typeface="Tahoma"/>
                <a:cs typeface="Tahoma"/>
                <a:sym typeface="Tahoma"/>
              </a:rPr>
              <a:t>Висновки</a:t>
            </a:r>
            <a:r>
              <a:rPr lang="uk-UA" sz="2000" b="1" i="0" u="none" strike="noStrike" cap="none" smtClean="0">
                <a:solidFill>
                  <a:srgbClr val="DF9663"/>
                </a:solidFill>
                <a:latin typeface="+mj-lt"/>
                <a:ea typeface="Tahoma"/>
                <a:cs typeface="Tahoma"/>
                <a:sym typeface="Tahoma"/>
              </a:rPr>
              <a:t> за результатами дослідження</a:t>
            </a:r>
            <a:endParaRPr sz="2000" b="0" i="0" u="none" strike="noStrike" cap="none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86" name="Google Shape;286;p8"/>
          <p:cNvGrpSpPr/>
          <p:nvPr/>
        </p:nvGrpSpPr>
        <p:grpSpPr>
          <a:xfrm>
            <a:off x="227894" y="597815"/>
            <a:ext cx="8576005" cy="3530600"/>
            <a:chOff x="0" y="345450"/>
            <a:chExt cx="8576005" cy="3442601"/>
          </a:xfrm>
        </p:grpSpPr>
        <p:sp>
          <p:nvSpPr>
            <p:cNvPr id="287" name="Google Shape;287;p8"/>
            <p:cNvSpPr/>
            <p:nvPr/>
          </p:nvSpPr>
          <p:spPr>
            <a:xfrm>
              <a:off x="0" y="415204"/>
              <a:ext cx="8544201" cy="694980"/>
            </a:xfrm>
            <a:prstGeom prst="roundRect">
              <a:avLst>
                <a:gd name="adj" fmla="val 16667"/>
              </a:avLst>
            </a:prstGeom>
            <a:solidFill>
              <a:srgbClr val="4185F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 txBox="1"/>
            <p:nvPr/>
          </p:nvSpPr>
          <p:spPr>
            <a:xfrm>
              <a:off x="67852" y="345450"/>
              <a:ext cx="8476349" cy="764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>
                  <a:solidFill>
                    <a:schemeClr val="bg1"/>
                  </a:solidFill>
                </a:rPr>
                <a:t>З</a:t>
              </a:r>
              <a:r>
                <a:rPr lang="ru-RU" smtClean="0">
                  <a:solidFill>
                    <a:schemeClr val="bg1"/>
                  </a:solidFill>
                </a:rPr>
                <a:t>агальна </a:t>
              </a:r>
              <a:r>
                <a:rPr lang="ru-RU">
                  <a:solidFill>
                    <a:schemeClr val="bg1"/>
                  </a:solidFill>
                </a:rPr>
                <a:t>оцінка </a:t>
              </a:r>
              <a:r>
                <a:rPr lang="ru-RU" smtClean="0">
                  <a:solidFill>
                    <a:schemeClr val="bg1"/>
                  </a:solidFill>
                </a:rPr>
                <a:t>системи надання соціальних послуг </a:t>
              </a:r>
              <a:r>
                <a:rPr lang="ru-RU" b="1" smtClean="0">
                  <a:solidFill>
                    <a:schemeClr val="bg1"/>
                  </a:solidFill>
                </a:rPr>
                <a:t>є позитивною</a:t>
              </a:r>
              <a:r>
                <a:rPr lang="ru-RU" smtClean="0">
                  <a:solidFill>
                    <a:schemeClr val="bg1"/>
                  </a:solidFill>
                </a:rPr>
                <a:t>.</a:t>
              </a:r>
              <a:endParaRPr sz="1700" b="1" u="none" strike="noStrike" cap="none">
                <a:solidFill>
                  <a:schemeClr val="bg1"/>
                </a:solidFill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0" y="1162024"/>
              <a:ext cx="8544201" cy="694980"/>
            </a:xfrm>
            <a:prstGeom prst="roundRect">
              <a:avLst>
                <a:gd name="adj" fmla="val 16667"/>
              </a:avLst>
            </a:prstGeom>
            <a:solidFill>
              <a:srgbClr val="4185F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 txBox="1"/>
            <p:nvPr/>
          </p:nvSpPr>
          <p:spPr>
            <a:xfrm>
              <a:off x="67852" y="1236354"/>
              <a:ext cx="8476349" cy="456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Переваги:</a:t>
              </a: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0" y="1857004"/>
              <a:ext cx="8544201" cy="1713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 txBox="1"/>
            <p:nvPr/>
          </p:nvSpPr>
          <p:spPr>
            <a:xfrm>
              <a:off x="31804" y="1857004"/>
              <a:ext cx="8544201" cy="1931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1275" tIns="22850" rIns="128000" bIns="22850" anchor="t" anchorCtr="0">
              <a:no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endParaRPr sz="1500" i="0" u="none" strike="noStrike" cap="none">
                <a:solidFill>
                  <a:srgbClr val="000000"/>
                </a:solidFill>
                <a:sym typeface="Arial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9698" y="2259257"/>
            <a:ext cx="79191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500">
                <a:solidFill>
                  <a:schemeClr val="tx1"/>
                </a:solidFill>
                <a:latin typeface="+mn-lt"/>
              </a:rPr>
              <a:t>н</a:t>
            </a:r>
            <a:r>
              <a:rPr lang="uk-UA" sz="1500" smtClean="0">
                <a:solidFill>
                  <a:schemeClr val="tx1"/>
                </a:solidFill>
                <a:latin typeface="+mn-lt"/>
              </a:rPr>
              <a:t>аявність  у громаді комунального надавача соціальних  послуг із розгалуженою структурою відділень та </a:t>
            </a:r>
            <a:r>
              <a:rPr lang="uk-UA" sz="1500">
                <a:solidFill>
                  <a:schemeClr val="tx1"/>
                </a:solidFill>
                <a:latin typeface="+mn-lt"/>
              </a:rPr>
              <a:t>спеціалізованих </a:t>
            </a:r>
            <a:r>
              <a:rPr lang="uk-UA" sz="1500" smtClean="0">
                <a:solidFill>
                  <a:schemeClr val="tx1"/>
                </a:solidFill>
                <a:latin typeface="+mn-lt"/>
              </a:rPr>
              <a:t>підрозділів, що забезпечує можливості для надання широкого спектру послуг та задоволення різних потреб населення;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500" smtClean="0">
                <a:solidFill>
                  <a:schemeClr val="tx1"/>
                </a:solidFill>
                <a:latin typeface="+mn-lt"/>
              </a:rPr>
              <a:t>співпраця </a:t>
            </a:r>
            <a:r>
              <a:rPr lang="uk-UA" sz="1500">
                <a:solidFill>
                  <a:schemeClr val="tx1"/>
                </a:solidFill>
                <a:latin typeface="+mn-lt"/>
              </a:rPr>
              <a:t>з </a:t>
            </a:r>
            <a:r>
              <a:rPr lang="uk-UA" sz="1500" smtClean="0">
                <a:solidFill>
                  <a:schemeClr val="tx1"/>
                </a:solidFill>
                <a:latin typeface="+mn-lt"/>
              </a:rPr>
              <a:t>місцевими </a:t>
            </a:r>
            <a:r>
              <a:rPr lang="uk-UA" sz="1500">
                <a:solidFill>
                  <a:schemeClr val="tx1"/>
                </a:solidFill>
                <a:latin typeface="+mn-lt"/>
              </a:rPr>
              <a:t>та </a:t>
            </a:r>
            <a:r>
              <a:rPr lang="uk-UA" sz="1500" smtClean="0">
                <a:solidFill>
                  <a:schemeClr val="tx1"/>
                </a:solidFill>
                <a:latin typeface="+mn-lt"/>
              </a:rPr>
              <a:t>міжнародними недержавними організаціями, що сприяє залученню ресурсів та більш ефективній підтримці </a:t>
            </a:r>
            <a:r>
              <a:rPr lang="uk-UA" sz="1500">
                <a:solidFill>
                  <a:schemeClr val="tx1"/>
                </a:solidFill>
                <a:latin typeface="+mn-lt"/>
              </a:rPr>
              <a:t>вразливих </a:t>
            </a:r>
            <a:r>
              <a:rPr lang="uk-UA" sz="1500" smtClean="0">
                <a:solidFill>
                  <a:schemeClr val="tx1"/>
                </a:solidFill>
                <a:latin typeface="+mn-lt"/>
              </a:rPr>
              <a:t>категорій населення;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500" smtClean="0">
                <a:solidFill>
                  <a:schemeClr val="tx1"/>
                </a:solidFill>
                <a:latin typeface="+mn-lt"/>
              </a:rPr>
              <a:t>використання різних каналів інформування населення про соціальні послуги, що дозволяє забезпечити доступ до </a:t>
            </a:r>
            <a:r>
              <a:rPr lang="uk-UA" sz="1500">
                <a:solidFill>
                  <a:schemeClr val="tx1"/>
                </a:solidFill>
                <a:latin typeface="+mn-lt"/>
              </a:rPr>
              <a:t>інформації </a:t>
            </a:r>
            <a:r>
              <a:rPr lang="uk-UA" sz="1500" smtClean="0">
                <a:solidFill>
                  <a:schemeClr val="tx1"/>
                </a:solidFill>
                <a:latin typeface="+mn-lt"/>
              </a:rPr>
              <a:t>для різних груп населення.</a:t>
            </a:r>
            <a:endParaRPr lang="uk-UA" sz="1500">
              <a:solidFill>
                <a:schemeClr val="tx1"/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150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 l="23371" t="6340"/>
          <a:stretch/>
        </p:blipFill>
        <p:spPr>
          <a:xfrm>
            <a:off x="4943700" y="1604975"/>
            <a:ext cx="4200300" cy="28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9661" y="190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Методологія дослідження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5" name="Google Shape;75;p3"/>
          <p:cNvGraphicFramePr/>
          <p:nvPr>
            <p:extLst>
              <p:ext uri="{D42A27DB-BD31-4B8C-83A1-F6EECF244321}">
                <p14:modId xmlns:p14="http://schemas.microsoft.com/office/powerpoint/2010/main" val="1811571524"/>
              </p:ext>
            </p:extLst>
          </p:nvPr>
        </p:nvGraphicFramePr>
        <p:xfrm>
          <a:off x="472740" y="1120605"/>
          <a:ext cx="4868850" cy="3372270"/>
        </p:xfrm>
        <a:graphic>
          <a:graphicData uri="http://schemas.openxmlformats.org/drawingml/2006/table">
            <a:tbl>
              <a:tblPr firstRow="1" bandRow="1">
                <a:noFill/>
                <a:tableStyleId>{4BEC7251-FCB8-4CE9-9172-FDDBD39B90A8}</a:tableStyleId>
              </a:tblPr>
              <a:tblGrid>
                <a:gridCol w="132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+mn-lt"/>
                          <a:ea typeface="Tahoma"/>
                          <a:cs typeface="Tahoma"/>
                          <a:sym typeface="Tahoma"/>
                        </a:rPr>
                        <a:t>Генеральна сукупність </a:t>
                      </a:r>
                      <a:endParaRPr sz="1400" u="none" strike="noStrike" cap="none"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uk-UA" sz="1400" b="0" i="0" u="none" strike="noStrike" cap="none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43 151 осіб</a:t>
                      </a:r>
                      <a:r>
                        <a:rPr lang="en" sz="1400" b="0" i="0" u="none" strike="noStrike" cap="none" smtClean="0">
                          <a:solidFill>
                            <a:schemeClr val="tx1"/>
                          </a:solidFill>
                          <a:latin typeface="+mn-lt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en" sz="1400" u="none" strike="noStrike" cap="none">
                          <a:latin typeface="+mn-lt"/>
                          <a:ea typeface="Tahoma"/>
                          <a:cs typeface="Tahoma"/>
                          <a:sym typeface="Tahoma"/>
                        </a:rPr>
                        <a:t>- загальна кількість мешканців </a:t>
                      </a:r>
                      <a:r>
                        <a:rPr lang="uk-UA" sz="1400" u="none" strike="noStrike" cap="none" smtClean="0">
                          <a:latin typeface="+mn-lt"/>
                          <a:ea typeface="Tahoma"/>
                          <a:cs typeface="Tahoma"/>
                          <a:sym typeface="Tahoma"/>
                        </a:rPr>
                        <a:t>Збаразької</a:t>
                      </a:r>
                      <a:r>
                        <a:rPr lang="uk-UA" sz="1400" u="none" strike="noStrike" cap="none" baseline="0" smtClean="0">
                          <a:latin typeface="+mn-lt"/>
                          <a:ea typeface="Tahoma"/>
                          <a:cs typeface="Tahoma"/>
                          <a:sym typeface="Tahoma"/>
                        </a:rPr>
                        <a:t> міської </a:t>
                      </a:r>
                      <a:r>
                        <a:rPr lang="uk-UA" sz="1400" u="none" strike="noStrike" cap="none" smtClean="0">
                          <a:latin typeface="+mn-lt"/>
                          <a:ea typeface="Tahoma"/>
                          <a:cs typeface="Tahoma"/>
                          <a:sym typeface="Tahoma"/>
                        </a:rPr>
                        <a:t>те</a:t>
                      </a:r>
                      <a:r>
                        <a:rPr lang="en" sz="1400" u="none" strike="noStrike" cap="none" smtClean="0">
                          <a:latin typeface="+mn-lt"/>
                          <a:ea typeface="Tahoma"/>
                          <a:cs typeface="Tahoma"/>
                          <a:sym typeface="Tahoma"/>
                        </a:rPr>
                        <a:t>риторіальної </a:t>
                      </a:r>
                      <a:r>
                        <a:rPr lang="en" sz="1400" u="none" strike="noStrike" cap="none">
                          <a:latin typeface="+mn-lt"/>
                          <a:ea typeface="Tahoma"/>
                          <a:cs typeface="Tahoma"/>
                          <a:sym typeface="Tahoma"/>
                        </a:rPr>
                        <a:t>громади</a:t>
                      </a:r>
                      <a:endParaRPr sz="1400" u="none" strike="noStrike" cap="none"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+mn-lt"/>
                        </a:rPr>
                        <a:t>Вибірка</a:t>
                      </a:r>
                      <a:endParaRPr sz="1400" u="none" strike="noStrike" cap="none"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uk-UA" sz="1400" b="1" i="1" u="none" strike="noStrike" cap="none" baseline="0" smtClean="0">
                          <a:solidFill>
                            <a:schemeClr val="tx1"/>
                          </a:solidFill>
                          <a:latin typeface="+mn-lt"/>
                        </a:rPr>
                        <a:t>782 </a:t>
                      </a:r>
                      <a:r>
                        <a:rPr lang="en" sz="1400" b="1" i="1" u="none" strike="noStrike" cap="none" smtClean="0">
                          <a:solidFill>
                            <a:schemeClr val="tx1"/>
                          </a:solidFill>
                          <a:latin typeface="+mn-lt"/>
                        </a:rPr>
                        <a:t>респондент</a:t>
                      </a:r>
                      <a:r>
                        <a:rPr lang="uk-UA" sz="1400" b="1" i="1" u="none" strike="noStrike" cap="none" smtClean="0">
                          <a:solidFill>
                            <a:schemeClr val="tx1"/>
                          </a:solidFill>
                          <a:latin typeface="+mn-lt"/>
                        </a:rPr>
                        <a:t>и</a:t>
                      </a:r>
                      <a:endParaRPr sz="1400" b="1" i="1" u="none" strike="noStrike" cap="non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+mn-lt"/>
                        </a:rPr>
                        <a:t>Метод збору інформації</a:t>
                      </a:r>
                      <a:endParaRPr sz="1400" u="none" strike="noStrike" cap="none"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en" sz="1400" b="1" i="1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кількісне дослідження</a:t>
                      </a:r>
                      <a:r>
                        <a:rPr lang="en" sz="1400" b="1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" sz="1400" u="none" strike="noStrike" cap="none" smtClean="0">
                          <a:latin typeface="+mn-lt"/>
                        </a:rPr>
                        <a:t>методом </a:t>
                      </a:r>
                      <a:r>
                        <a:rPr lang="en" sz="1400" u="none" strike="noStrike" cap="none">
                          <a:latin typeface="+mn-lt"/>
                        </a:rPr>
                        <a:t>анкетування </a:t>
                      </a: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в офлайн форматі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en" sz="1400" b="1" i="1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якісне дослідження</a:t>
                      </a:r>
                      <a:r>
                        <a:rPr lang="en" sz="1400" b="1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" sz="1400" u="none" strike="noStrike" cap="none">
                          <a:latin typeface="+mn-lt"/>
                        </a:rPr>
                        <a:t>методом фокус-груп з надавачами </a:t>
                      </a: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та отримувачами соціальних послуг в офлайн форматі 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+mn-lt"/>
                        </a:rPr>
                        <a:t>Час проведення дослідження</a:t>
                      </a:r>
                      <a:endParaRPr sz="1400" u="none" strike="noStrike" cap="none"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en" sz="1400" b="1" i="1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червень, 2023 р</a:t>
                      </a:r>
                      <a:r>
                        <a:rPr lang="en" sz="1400" b="1" u="none" strike="noStrike" cap="none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sz="1400" b="1" u="none" strike="noStrike" cap="non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94" y="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 txBox="1"/>
          <p:nvPr/>
        </p:nvSpPr>
        <p:spPr>
          <a:xfrm>
            <a:off x="431177" y="59236"/>
            <a:ext cx="8170127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15000"/>
              </a:lnSpc>
              <a:buSzPts val="2000"/>
            </a:pPr>
            <a:r>
              <a:rPr lang="uk-UA" sz="2000" b="1">
                <a:solidFill>
                  <a:srgbClr val="DF9663"/>
                </a:solidFill>
                <a:ea typeface="Tahoma"/>
                <a:cs typeface="Tahoma"/>
                <a:sym typeface="Tahoma"/>
              </a:rPr>
              <a:t>Висновки за результатами дослідження</a:t>
            </a:r>
            <a:endParaRPr lang="uk-UA" sz="200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01" name="Google Shape;301;p35"/>
          <p:cNvGrpSpPr/>
          <p:nvPr/>
        </p:nvGrpSpPr>
        <p:grpSpPr>
          <a:xfrm>
            <a:off x="197550" y="1129944"/>
            <a:ext cx="9336065" cy="3621241"/>
            <a:chOff x="-284584" y="118387"/>
            <a:chExt cx="9336065" cy="3621241"/>
          </a:xfrm>
        </p:grpSpPr>
        <p:sp>
          <p:nvSpPr>
            <p:cNvPr id="302" name="Google Shape;302;p35"/>
            <p:cNvSpPr/>
            <p:nvPr/>
          </p:nvSpPr>
          <p:spPr>
            <a:xfrm>
              <a:off x="0" y="118388"/>
              <a:ext cx="8068212" cy="491399"/>
            </a:xfrm>
            <a:prstGeom prst="roundRect">
              <a:avLst>
                <a:gd name="adj" fmla="val 16667"/>
              </a:avLst>
            </a:prstGeom>
            <a:solidFill>
              <a:srgbClr val="4185F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 txBox="1"/>
            <p:nvPr/>
          </p:nvSpPr>
          <p:spPr>
            <a:xfrm>
              <a:off x="230791" y="118387"/>
              <a:ext cx="8820690" cy="443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Проблемні аспекти:</a:t>
              </a: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0" y="609788"/>
              <a:ext cx="8068212" cy="31298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 txBox="1"/>
            <p:nvPr/>
          </p:nvSpPr>
          <p:spPr>
            <a:xfrm>
              <a:off x="-284584" y="644856"/>
              <a:ext cx="8501177" cy="3094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150" tIns="26650" rIns="149350" bIns="26650" anchor="t" anchorCtr="0">
              <a:no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ru-RU" sz="1500" smtClean="0"/>
                <a:t>недостатня </a:t>
              </a:r>
              <a:r>
                <a:rPr lang="ru-RU" sz="1500"/>
                <a:t>координація </a:t>
              </a:r>
              <a:r>
                <a:rPr lang="ru-RU" sz="1500" smtClean="0"/>
                <a:t>та співпраця з органами державного управління та комунальними закладами, зокрема з центром зайнятості та інклюзивно-ресурсним центром, що може призводити до дублювання </a:t>
              </a:r>
              <a:r>
                <a:rPr lang="ru-RU" sz="1500"/>
                <a:t>зусиль, </a:t>
              </a:r>
              <a:r>
                <a:rPr lang="ru-RU" sz="1500" smtClean="0"/>
                <a:t>неефективних витрат ресурсів, зниження ефективності та якості надання послуг;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ru-RU" sz="1500"/>
                <a:t>низька поінформованість працівників соціальних служб та мешканців про надання послуг за технологією «єдиного вікна», що ускладнює процедури надання послуг;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ru-RU" sz="1500" smtClean="0"/>
                <a:t>відсутність </a:t>
              </a:r>
              <a:r>
                <a:rPr lang="ru-RU" sz="1500"/>
                <a:t>чіткого алгоритму перенаправлення громадян, </a:t>
              </a:r>
              <a:r>
                <a:rPr lang="ru-RU" sz="1500" smtClean="0"/>
                <a:t>які </a:t>
              </a:r>
              <a:r>
                <a:rPr lang="ru-RU" sz="1500"/>
                <a:t>звертаються </a:t>
              </a:r>
              <a:r>
                <a:rPr lang="ru-RU" sz="1500" smtClean="0"/>
                <a:t>за соціальними послугами, що знижує ефективність системи надання соціальних послуг;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ru-RU" sz="1500" smtClean="0"/>
                <a:t>відсутність </a:t>
              </a:r>
              <a:r>
                <a:rPr lang="ru-RU" sz="1500" smtClean="0"/>
                <a:t>віддалених робочих місць фахівців із соціальної роботи у старостинських округах, брак власного транспорту у комунального надавача соціальних послуг, що створює труднощі із доступом </a:t>
              </a:r>
              <a:r>
                <a:rPr lang="ru-RU" sz="1500"/>
                <a:t>до соціальних послуг для жителів віддалених населених </a:t>
              </a:r>
              <a:r>
                <a:rPr lang="ru-RU" sz="1500" smtClean="0"/>
                <a:t>пунктів на унеможливлює швидке реагування та кризові ситуації.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"/>
          <p:cNvSpPr txBox="1"/>
          <p:nvPr/>
        </p:nvSpPr>
        <p:spPr>
          <a:xfrm>
            <a:off x="252379" y="881738"/>
            <a:ext cx="9358800" cy="1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7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КОНТАКТИ БЛАГОДІЙНОГО ФОНДУ </a:t>
            </a:r>
            <a:endParaRPr sz="2700" b="1" i="0" u="none" strike="noStrike" cap="none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600" b="1" i="0" u="none" strike="noStrike" cap="none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«Стабілізейшен Суппорт Сервісез»</a:t>
            </a:r>
            <a:endParaRPr sz="2600" b="1" i="0" u="none" strike="noStrike" cap="none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1"/>
          <p:cNvSpPr txBox="1"/>
          <p:nvPr/>
        </p:nvSpPr>
        <p:spPr>
          <a:xfrm>
            <a:off x="903619" y="1966921"/>
            <a:ext cx="32046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НАШ САЙТ: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sng" strike="noStrike" cap="none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https://sss-ua.org</a:t>
            </a:r>
            <a:endParaRPr sz="1300" b="0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3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ЕЛЕКТРОННА ПОШТА:</a:t>
            </a:r>
            <a:endParaRPr sz="1300" b="0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sng" strike="noStrike" cap="none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info@radnyk.org</a:t>
            </a:r>
            <a:endParaRPr sz="1300" b="0" i="0" u="none" strike="noStrike" cap="non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ПИШІТЬ НАМ У FACEBOOK:</a:t>
            </a:r>
            <a:endParaRPr sz="1300" b="0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@</a:t>
            </a:r>
            <a:r>
              <a:rPr lang="en" sz="1300" b="0" i="0" u="sng" strike="noStrike" cap="none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stabilizationsupportservices</a:t>
            </a:r>
            <a:endParaRPr sz="1300" b="0" i="0" u="none" strike="noStrike" cap="non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ЗАХОДЬТЕ В НАШ INSTAGRAM:</a:t>
            </a:r>
            <a:endParaRPr sz="1300" b="0" i="0" u="none" strike="noStrike" cap="non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3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@</a:t>
            </a:r>
            <a:r>
              <a:rPr lang="en" sz="1300" b="0" i="0" u="sng" strike="noStrike" cap="none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stabilizationsupportservices</a:t>
            </a:r>
            <a:endParaRPr sz="1300" b="0" i="0" u="none" strike="noStrike" cap="none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6" name="Google Shape;32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4563" y="2069080"/>
            <a:ext cx="1452489" cy="143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345" y="3158231"/>
            <a:ext cx="382051" cy="37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100" y="1991737"/>
            <a:ext cx="429607" cy="42498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1"/>
          <p:cNvSpPr txBox="1"/>
          <p:nvPr/>
        </p:nvSpPr>
        <p:spPr>
          <a:xfrm>
            <a:off x="5410187" y="3638059"/>
            <a:ext cx="1361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ПОСИЛАННЯ НА САЙТ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1877" y="2645756"/>
            <a:ext cx="382052" cy="28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1877" y="3762735"/>
            <a:ext cx="382052" cy="37792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1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/>
          <p:nvPr/>
        </p:nvSpPr>
        <p:spPr>
          <a:xfrm>
            <a:off x="152400" y="469589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25"/>
          <p:cNvPicPr preferRelativeResize="0"/>
          <p:nvPr/>
        </p:nvPicPr>
        <p:blipFill rotWithShape="1">
          <a:blip r:embed="rId3">
            <a:alphaModFix/>
          </a:blip>
          <a:srcRect l="53062"/>
          <a:stretch/>
        </p:blipFill>
        <p:spPr>
          <a:xfrm>
            <a:off x="6713219" y="1753146"/>
            <a:ext cx="2358298" cy="282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5"/>
          <p:cNvSpPr txBox="1">
            <a:spLocks noGrp="1"/>
          </p:cNvSpPr>
          <p:nvPr>
            <p:ph type="title"/>
          </p:nvPr>
        </p:nvSpPr>
        <p:spPr>
          <a:xfrm>
            <a:off x="490654" y="228400"/>
            <a:ext cx="828907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Демографічна характеристика респондентів</a:t>
            </a:r>
            <a:endParaRPr/>
          </a:p>
        </p:txBody>
      </p:sp>
      <p:sp>
        <p:nvSpPr>
          <p:cNvPr id="85" name="Google Shape;85;p25"/>
          <p:cNvSpPr txBox="1"/>
          <p:nvPr/>
        </p:nvSpPr>
        <p:spPr>
          <a:xfrm>
            <a:off x="326890" y="802575"/>
            <a:ext cx="8399919" cy="33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Географія проведення кількісного дослідження </a:t>
            </a:r>
            <a:r>
              <a:rPr lang="en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uk-UA" b="1">
                <a:solidFill>
                  <a:srgbClr val="0070C0"/>
                </a:solidFill>
              </a:rPr>
              <a:t> </a:t>
            </a:r>
            <a:r>
              <a:rPr lang="uk-UA" b="1" smtClean="0">
                <a:solidFill>
                  <a:srgbClr val="0070C0"/>
                </a:solidFill>
              </a:rPr>
              <a:t>Збаразька</a:t>
            </a:r>
            <a:r>
              <a:rPr lang="uk-UA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ТГ </a:t>
            </a:r>
            <a:r>
              <a:rPr lang="en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uk-UA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782 респонденти</a:t>
            </a:r>
            <a:r>
              <a:rPr lang="en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sz="14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utoShape 2" descr="data:image/png;base64,iVBORw0KGgoAAAANSUhEUgAABLAAAALmCAYAAABSJm0fAAAAAXNSR0IArs4c6QAAIABJREFUeF7s3QeUVEXaxvF3ciQMQ5KMgOSoCKxg+FDAsIKIumJAYMGEmNaEIuqiopjFgIkFFdYMJkRFJSgiCJKzLEmQOASByd95C+/Y0/RMd890uLf7f8/hEPreulW/at31oeqtmMLCwkLhQgABBBBAAAEEEEAAAQQQQAABBBBAwKYCMQRYNp0ZuoUAAggggAACCCCAAAIIIIAAAgggYAQIsPgi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rAcQFWYX6uHF3/reRsWyy5ezZIwaGdUlhYKHFpmRJfub4k1morSY26SVxqpq3h6RwCCCCAAAIIIIAAAggggAACCCCAgG8CjgmwNLg6NP91+WPpe1KYc9jr6FJb/l3SOw6UuIoneL2XG4IjcPToUVmxYoUkJydLs2bNJC4uLjgvolUEEEAAAQQQQAABBBBAAAEEEIhoAUcEWNlbFsr+bx6T/P1b/ZuMuASpfNadktLiAv+e8+PunJwc+eqrr2TKlCmyYMECOXTokHTt2lUuv/xy6dWrlwlv3K+CggL58ccfZeLEiTJ37lzJy8uTjh07mmfOOeccSUxM9KMH4b1Vx7J27Vr5+OOPZc6cObJo0aLjOnTTTTfJHXfcYQIsNerTp4/5/S233BLezvN2BBBAAAEEEEAAAQQQQAABBBBwhIDtA6wja7+WrC9Glguzwt+uk/RTBpSrDU8PHz58WEaPHm2CqPT0dGnZsqW5TVcdaZA1YMAAue+++yQ1NbXo8fz8fPnwww/Nn+s9HTp0kISEhKJnhg8fLhr4uD4T8I4HqEEd/7hx4+T11183Y/F0aZj3yCOPSKNGjczHBFgBwqcZBBBAAAEEEEAAAQQQQAABBKJIwNYBlq682vvRTQGZjkpn/ktS21wckLa0EV01NX78eBPO9OvXT+69916pXr26aX/Tpk0ycuRImTlzpjzxxBNmZZV1aYAzbNgwqVatmnm2TZs2xZ6ZP3++PP7449K7d++A9TUYDWndscmTJ8udd94pZ599tlxzzTXSqlUriY+PL3qdhnoaznEhgAACCCCAAAIIIIAAAggggAAC5RGwbYClNa92v91f8rL83DZYikbVy96QhBrNy+NV9OyaNWvk2muvNUHU888/LzVr1izW7i+//CIDBw6Uvn37mpAnKSlJdLuhrtjSFUuvvvqqnHfeecWeWbVqlVx//fXSuHFjefLJJ6VSpUoB6WswGtm7d6/oajFdKaaBW+XKlYPxGtpEAAEEEEAAAQQQQAABBBBAAAEExLYB1sEfXpZDCycGdIqS6neSKr2fCUibb731ltx1113y2GOPyZVXXulTm1u3bpUbb7zRrEp64YUXpEaNGsWeO3LkiNx///3y9ddfm22J1uosT43v27fPrOT67rvvSn33mWeeabb5ZWRkmPu2bdsm06ZNk2+++UbmzZtn/ky393Xv3l369+9vwrOYmBiv41m6dKnZIqkrzbRul9YA++CDD2T58uWmvYsvvlj+8Y9/HDfGkrYQ+joe19pZGzZskOuuu86sfHMdY2md1+2bVk0u9xpczzzzjIwdO9YEkho8ul6lfbZnzx4z/k8++cSMv06dOtKtWzcZNGiQNG/e3CdPr+DcgAACCCCAAAIIIIAAAggggEAUC9gywNLVV7+/2sun0wb9nbsqF78oSbXb+/tYsfuzs7PlwQcflOnTp3sNmlwf1ALnup3wwgsvlIceekhSUlKO60dpQYnrzfv37zeruTSQ0is3N1dWrlxpft2iRYuirXu1a9c29bZ0NZcGVhraaJCmIZMGLdZzWVlZ5vf6/i5dunj10aLtGibp6isNrnS7pG4hzMzMNO1ruKTv0M87d+5c1J63AEtXrrn233rw4MGDpkC83QKsn3/+We6++25jr34NGzaUP/74w/RVt1DqZ1dddVWxrZVecbkBAQQQQAABBBBAAAEEEEAAAQSKCdgywDqy5kvJmjEqKFOldbC0HlZ5Lg2PdBWP/qwrqbQelG4L1EBLgyA9UVBX35x++unFgosvv/zSbCscMmSIqZnlqT5UaSuESuuztYJJ7/G0Gmnnzp1my59ufdRVY1q3KjY21jSpBdifeuopU9NLV1WNGjXKbHks7dJ+/vvf/zarn/QkQg3TdNzapm6V1FDrgQcekCZNmpgVTRrs6OUtwCqp/56eC/cKrC1btpjvgW791LHqqjM9QVK/D7oS69FHHxUNuF555RU544wzyvOV41kEEEAAAQQQQAABBBBAAAEEolrAlgHW/m8fk8PLpgZlYhIyT5SqV7xdrratsEhPFDz//PNNYKSX6+ob/b37iYK+hFO+3OOp894CLA2ANFDRbYkjRowwQYvrpSGMBmv169f3aTuetVJM2/C05U6L3Gsdr+eee84EYtq2bk2MpABL65hpcKU1znRrqGsBe3X58ccfTU0z3cb58MMPO+JkyXL9g8HDCCCAAAIIIIAAAggggAACCARJwJYB1u73hkru9mVBGrJIzWHfS8yfq4/K8pL//e9/JpjQOlC6TezWW2+Vq6++2gQUuvpG/1xDGw1rdAud1pbS8MaXcMqXe8oSYHkbp7+rmawAS7cbeqrnpe+zCtnryiwNsypUqBAxAZauWtNVdLNnzy5xG6m1Um/Xrl3y0ksvSYMGDbxNA58jgAACCCCAAAIIIIAAAggggIAHAVsGWDsn9JH8g78HbcJq/PMziU2tUub2rWLsCxcuNCcRap0j9xVN1uqbk08+uehEQV/CKV/uCUSApXWaDhw4YGpV6Tjmzp1ramS5F30vCckqYq8F7LUeWHJy8nG3WkGf2mjIpTWigrECy6r9ZXVAQ8V27dpJr169pE+fPkUF7PXzQBVx//33382qq2XLlknLli09jl+3Vm7cuNHUBJs6darZYsmFAAIIIIAAAggggAACCCCAAAL+C9gywPr9jd5ScGin/6Px8Ynqgz+RuLSqPt59/G2uJ+bp6XNa68r90pPpNODQn19++WVT0FxX62gRd+sUvLi4uOOeswIWDcX0Pl8vb1sItR3rtLx3333XBFeul24d1M9POeUUn7YQWv0sLcDyZBCMAOu3334rVvjdtTC9tfpL/QMZYFkr1tzDs5LmiwDL128y9yGAAAIIIIAAAggggAACCCBwvIAtA6zd7wyS3N9XBW2+at44S2LiiteA8udl1vax999/v8SVNUeOHJH777/fbKOzAqxAnkLo3l9vAZZuY7vrrrtkxowZ5rTAbt26mZVDWrdLf+zevVuuu+46U5TdUxF49/dZBelLC7CskEdPQLS2GQYjwPLU56NHj5ri6VqwfvDgweYkRl0JFqgVWNYqPC1Yz/ZAf/7p4V4EEEAAAQQQQAABBBBAAAEE/BewZYCVNeNBObLmC/9H48MTcRVPkOrXfOjDnSXfosXbx44da4qXeypgrk9aq4+0DpIVcFihh54+6KlulC91lUrqlbcAyyo4rqcMapij9bpcr/Xr15vtkDVr1vQpwNI6X9qWhmBaqL1KleO3ZForzvr162eKmOvWvlAFWDo2TwFaoAKsgwcPyu233y6zZs0S3U7J9sBy/SPFwwgggAACCCCAAAIIIIAAAgiUKmDLAEtPINSTCINxpTTtJZV7jip301ozSlf2aJ2l0aNHmwLlrpcGG0OHDpXzzjuv6AQ6Xa2j977++uuigZJ+5nrpSYBaHL5x48ZFdbN87WhpAZauRtKi8hq0eArctPD85MmTzWl6vtbA0mBOA5w5c+aYAKtnz57Funr48GFzQt/bb78tTzzxhNk6qVcoAyyrBldaWlpRYBioAEvNdA61/peeNqkW7qcQaoCmn2koqKGhrnTjQgABBBBAAAEEEEAAAQQQQAAB/wVsGWDlH94jO1+7wP/R+PBExvljJLnRGT7cWfotugJHQwndRjhs2DC54YYbRLfKabCxZMkS89m6devMNrYzzvjrfRrg6P3VqlUzYVbbtm3NCYWbNm2SkSNHysyZM0tc1VVaj0oLsLRPGjLpiYiXXnqpCbMqV65smtNw67PPPjOf6QoxXwMsfVa3I2pAU69ePdP3rl27SmxsrGhQ99prr8mzzz4rp512mtnGp+MtLcDytgLMU/BV2smJOj9q/9RTTwVlC6GORQu0a50ynWfXkyj1s+3bt8uYMWPM96OkQv/l/hLSAAIIIIAAAggggAACCCCAAAJRImDLAEvt9898RA6v+CSg05BQtYlU7T8pYG1q4DNixAgTOmkg1KJFCxMIaa0r3S53yy23yJAhQ4qtzMnLy5M333zThBu6ZbBDhw6iWwpXrFhhfq+BkIYi7lv8vHXa2xZCK2RZvHhxUV+1TS1Crn36xz/+IRoi7d271+eaTvqcrkJ65plnTN+1tlZGRkbRyXvt27eXRx55RNq0aVPUffcgSrciqoVaaiDlWq/KdcylBVjuRdw1vNI50Ev78PTTT0uTJk3M760VWFrUXU9FdL2sPug4MjMzPX7mvoJNT5vUlWvad21PV1lpgGfN5wUXXGCCSivA8zaPfI4AAggggAACCCCAAAIIIIAAAscL2DbAyj+wXXa+eZlIfm7A5i1Qq69cO6Rb5aZNm2aKueu2Qg2ydDvdFVdcYcITXZHkfhUUFIgGHxMnTjTPaBCkNZR0m90555xjio37e3kLsLS9LVu2mO2L06dPN4GRhjjdu3eX/v37m+BFt/ppQONpe2NJ/bHGMmnSJNFwzLVdDe9q1apV7FH3IMr6vQZ+uvpLT1/0tNWutADL00mAGkLp2NS0bt26RX2wAix/fa37PW3B3Llzp+jJjp988oksX77chJflnc+y9o/nEEAAAQQQQAABBBBAAAEEEIhEAdsGWIp9ZOWnkvX1wwFxT2vfXyp2uykgbdEIAggggAACCCCAAAIIIIAAAggggEDoBGwdYCnDoYUT5eAPL5dLJLXFBVLp7HvL1QYPI4AAAggggAACCCCAAAIIIIAAAgiER8D2AZayHF76gez/7okyCbHyqkxsPIQAAggggAACCCCAAAIIIIAAAgjYRsARAZZq5f6+Sg7+OF6yN833CU8Ltqd3GhyQEwd9eiE3IYAAAggggAACCCCAAAIIIIAAAggERcAxAZY1+uxti+XoupmSu22x5O75tRhKXMUTJPGEtpLc+EyCq6B8XWgUAQQQQAABBBBAAAEEEEAAAQQQCL2A4wIsV6LCggIpPJolhYUFEptcUWLi/D+9L/TkvBEBBBBAAAEEEEAAAQQQQAABBBBAwB8BRwdY/gyUexFAAAEEEEAAAQQQQAABBBBAAAEEnClAgOXMeaPXCCCAAAIIIIAAAggggAACCCCAQNQIEGBFzVQzUAQQQAABBBBAAAEEEEAAAQQQQMCZAgRYzpw3eo0AAggggAACCCCAAAIIIIAAAghEjQABVtRMNQNFAAEEEEAAAQQQQAABBBBAAAEEnClAgOXMeaPXCCCAAAIIIIAAAggggAACCCCAQNQIEGBFzVQzUAQQQAABBBBAAAEEEEAAAQQQQMCZAgRYzpw3eo0AAggggAACCCCAAAIIIIAAAghEjQABVtRMNQNFAAEEEEAAAQQQQAABBBBAAAEEnClAgOXMeaPXCCCAAAIIIIAAAggggAACCCCAQNQIEGBFzVQzUAQQQAABBBBAAAEEEEAAAQQQQMCZAgRYzpw3eo0AAggggAACCCCAAAIIIIAAAghEjQABVtRMNQNFAAEEEEAAAQQQQAABBBBAAAEEnClAgOXMeaPXCCCAAAIIIIAAAggggAACCCCAQNQIEGBFzVQzUAQQQAABBBBAAAEEEEAAAQQQQMCZAgRYzpw3eo0AAggggAACCCCAAAIIIIAAAghEjQABVtRMNQNFAAEEEEAAAQQQQAABBBBAAAEEnClAgOXMeaPXCCCAAAIIIIAAAggggAACCCCAQNQIEGBFzVQzUAQQQAABBBBAAAEEEEAAAQQQQMCZAg4MsHJE5AMRmSUiy0Rkq4gUiEhNEWkmIl1FpPefv3fmpNBrBBBAAAEEEEAAAQQQQAABBBBAAIG/BBwUYGlw9aCIPC8iB32Yw8Eicp+INPDhXm5BAAEEEEAAAQQQQAABBBBAAAEEELCrgEMCrJkicp2IrPfTMUlEXhSRQX4+59vthYWFsn79epk8ebLMnDlTNmzYIJUrV5auXbvKgAEDpHPnzhIbG+uxsS1btsgbb7xR9FydOnXk3HPPlauuukoaNWrkWwe83PX999/LsGHDTF9uueUWj3fn5OTIV199JVOmTJEFCxZIfHy8T/0PSAeD3Mi+ffvM+PUaN26cZGRkBPmNNI8AAggggAACCCCAAAIIIIAAAsEQcECA9Y6I/KOcY39YREaUs43ij2t49fHHH8uIESMkKyvLhE4aQh08eFAWLVpkbh4+fLjcdNNNkpqaWuzhefPmmUBp69atRc/przUA0zaeeeYZ6dKlS7n6qwGZvltDqTvuuMNjgKXh1Ysvvihjx46V9PR0admypeTm5pr+6+/vvvtuE6hpqOXEiwDLibNGnxFAAAEEEEAAAQQQQAABBBA4XsDmAdbXInJOgOZtnIjcGKC2RFatWiXXX3+9HDlyRB555BE566yzzGorDbaWLFki9913nyxevFief/556du3b9F7161bJ7feeqvs2rVLRo4cKeedd555TsOkDz74QB544AFp3769PPfcc1K9evUy9ffw4cMyevRomThxonm+pABr2rRpcuedd0qnTp3MGDQ8c+2/9lFXLnXs2LFM/eAhBBBAAAEEEEAAAQQQQAABBBBAIBACNg6wDotIKxHZGIhx/tnGTyISmDDm1VdfNWHTqFGjZMiQIRITE1Osn7NmzZKhQ4dKr1695OGHHzYrmvLz8+Wpp54yK6wef/xx6d+/f7HnNMTS4GnGjBkyfvx4adeund9j1wBq6tSppm9nnHGGCcU8BVj79++X22+/XX7++WeZMGHCce+y+n/ZZZeZMC4xMdHvvvAAAggggAACCCCAAAIIIIAAAgggEAgBGwdYd4jIE4EYo0sbPUXki3K3mZ2dLc8++6x8+umn8uSTT3pcoaTbAa+77jqzisqqv/T777/LjTceWwX2wgsvSI0aNcrdF/cGrJVhWoerR48ecvnll3sMsJYuXWpqY51++ulFAZtrW3v27DF91RVm2lddnVXaZY23Q4cOcs8998gnn3wi77zzjlmFpivKLr30UunXr99x2ym1TQ3utF7Xf//7X5k7d67ZkqlbKC+88EKPz2gAqNseXVe3aXD32WefmWCwbt26xlwvTzWwPvzwQ7O90v3S+mWnnHKKXHnlldK9e/cS65cFfNJoEAEEEEAAAQQQQAABBBBAAAEEShWwaYC1X0SqiUhuEKbvOxE5IwjtFm9SgyRdmVW/fv2iAEtrS2mgpD/uvfdeSUhICGg/dFWVbgncu3evCXe0DlafPn08Blhav0u3QN52223mh/sKsqNHj5rVZW+99ZZZ0eVtG6EVYDVp0kRSUlJMGNWqVSupWLGirFy50oRSPXv2lMcee0yqVdO5PXZpUPbQQw/J+++/X1SHKy4urugZfa+GhK6F7T0FWGvWrJFrr71WCgoKzJZIXTWmvy4twNL+ZWZmFvXFqkOmq+XGjBlj7NxdAjphNIYAAggggAACCCCAAAIIIIAAAj4J2DTAel1E/unTAPy/SVdAHVudE6xLVwPpFsMHH3zQFE/XgEhDGSs00u19uvpJT/+bNGmSWXWkAc35558v11xzTZlWZuXl5Zlth6+99poJzE477TRTwL2kAMvaAql90aDN0+UpKCrJzAqwNKzS1VqudcE0pNLg6u233zYhkxaH1y2J2mcNp7Tel57AqDXBNPDT69ChQyaE07HoZ/q8FTa590u9tQ1dEffyyy8XhV0lFXG3VmC51yfTdnQutPh+69atzfsrVaoUrK8J7SKAAAIIIIAAAggggAACCCCAgI8CNg2wrhaRN30cgr+3tRSR5f4+5Nf91imDuhLppZdekubNm5vnreBEgxpdoaWrjnTLXVpammzcuNGcStiiRQuz+ufkk08u0zuvvvpqExLpyYGlBVi+hFO+3GN10jXA8lTfa8eOHWbb3vbt2024pybWqildieYaPFlt6omOupJKnfQZLXivl3u/du7caUKnZs2aFVvZ5m+ApW1r4XpdtaV+1tZPvyaCmxFAAAEEEEAAAQQQQAABBBBAIOACNg2wThGRnwM+2L8azBORuKC0r0XRdYXR5s2bj9uGpit6NJzSSwusa60o3cam29T05MBXXnnFBF5t2rQxq39q1qzpUx+tcKhChQrFtuiFI8BKTU31WDPLWiWl4ZbWD9N6WBpM3XzzzSbY0kLzukrN/fryyy9l4MCBZpWYte3SPcD6/PPPzcmOr7/+umjtL+vyN8DSLYcfffSRjBgxwoRlWnxfx8OFAAIIIIAAAggggAACCCCAAALhFbBpgFVbRH4LoswOEQlsAXUNaL777jtTN0qLtevWvEsuucSs5LEua9uebrHTsKpt27bFxuhad8p1xVFpEPqMnlyo2xHd2wxHgKUryKxTF937ba1As05F9GWFl1Vs3qqFpSGd63OnnnqqCZx0tZuGY65b/rwFWO41sHSr4/Lly029L/e6W0H8MtI0AggggAACCCCAAAIIIIAAAgh4EYjSAEvDsRMC9uXQWk66ckdDK700UOrdu/dxp9hZAY6uPiop5LFWJVkhjxVCuXdWgyJdrbVs2TKz4uv++++X/v37Fys6XlqApcXZ77rrLrNiS0/d83RZQZG+R08ELO1yPYVQa38lJycfd3tZAixPpzla/bJecMUVV5gVXK7F4fUzbwFWSePR0wi1hpeOmSLuAfvHhIYQQAABBBBAAAEEEEAAAQQQKLOATQOsNiKyrMyD8v7gERE5PmDx/tzxd+jWP93up0XEtRC7BkKdO3f2GHzMnj3bnECogVFJIc+PP/4oF198cdHJgaUFWLoVb+LEieakQF+uM888s6iuU7BOIWzXrp05VVBXRLlfZQmwrBVYp59+elHoZwVYWhy/Ro0axr979+7mBEYNn6zLW4DlXsRdg8glS5aYVXRaC8vTKjlfnLkHAQQQQAABBBBAAAEEEEAAAQQCK2DTAKufiHwQ2JEWtdZARDYGpG09KU9XUulJglrTSoObxo0bl9i2Fm7XWk4NGjQwgVeVKlWOu9dagaWrqrQ2VGlXdna2qSf1yy+/eLxNi6AvWrTIBGu6bbF27dqmKLpus/MUDLk2otsgb7zxRsnNzfVY08r9hdZKKW37hRdeOO4kRdcaWNaKLivQKq0Glta3UrOSamBddNFFMnXqVLMKTVdiWSccav/8DbD0GdcTJEs7oTEgXyAaQQABBBBAAAEEEEAAAQQQQAABnwRsGmA9LSK3+TQA/2/S7XLlP+FQV17pVkFdAXXBBReYFVXeiq7rM1qIXEMZXd2joZfrZZ2698UXXxxXkNz/cUqppxDu379fbr/9dtGi8xMmTBBdOeV6zZo1S4YOHSqXXXaZCb0SExNL7YIVYGnxek9jswrN68qm8ePHS9OmTf06hdB1tZR77Sx11bBp2rRpxd5dlgBLB2ltr/QlRCzLvPAMAggggAACCCCAAAIIIIAAAgj4J2DTAEtXSJ3o30h8vvtDEbnI57tLulHDEt2ydtpppxU7+c9bw1YwVK9ePROAacHw2NhYcwqhrkx66qmnzAl9+pkWLC/PVVoNLG3XGkOnTp3k3//+t9SvX9+sQNJtdBpabdu2zfTEohx3AAAgAElEQVRJt0R6u6wAa+XKldK+fXvTfy1SrzWktDi6bq18++23zQqpG264wZw4qFv2tFi6rkY799xzZeTIkaYPeunqNg2txo0bZz7T5zMzM81nnoq/a581cNPaYGPHjpWqVauWaQWWBm1aFH7GjBkm2OvRo4e3ofM5AggggAACCCCAAAIIIIAAAggEWcCmAZaO+ipdCxPg4eupf5632/nzor1798rw4cPl22+/9fqYa90pvVlDm/fee8+sGNKQRk/Cy8jIkI0bN8rWrVsDegKetwDLtX5Xenq6tGzZ0mwZ1G2H+nsNm6666qpiJymWNGArwNLPa9WqJV9//bV06NDBFHPXUCsrK8ts8dNwyLVOlYZbuvVSt05afdBwy3rG04mAngKs/Px8efHFF2XMmDFmNdzgwYPNO4cNG2a6rEGYOutlbV10P4VQT3RcsWKFmZe+ffuaEM71VEOvk80NCCCAAAIIIIAAAggggAACCCAQFAEbB1jrRKSFRj4BHHhgVl9Z9aN27tzptW/uAZY+oKuctB7WlClT5MsvvzTBla5a0uLtffr0KQpavDbu5QZvAZY+npOTI1999ZXpi94fHx8vXbt2lQEDBpiVV7o6zJfL9bTAxx9/XKZPn25qg+mfa3tXX321nHPOOR63ImofZs6caWpZzZ071wRP+oxa6GmOqampxbrgKcDSG7Zs2WLqhunzunJMt3SWFmB5GleXLl3M6YO6Cs79vb44cA8CCCCAAAIIIIAAAggggAACCARewMYBlg72NREZEqBR3y4iTwSoLZpxF3ANsFxXOyGFAAIIIIAAAggggAACCCCAAAIIlFfA5gGWDu8REbm3nOMcKCJvlLMNHi9NgACL7wcCCCCAAAIIIIAAAggggAACCARLwAEBlg79RRG5sYwGd4jI42V8lsd8FSDA8lWK+xBAAAEEEEAAAQQQQAABBBBAwF8BhwRYOqzFIjJKRD7xcYwdReR+EbnAx/u5rTwCBFjl0eNZBBBAAAEEEEAAAQQQQAABBBAoTcBBAZY1jJ9E5H0R0RMAl4lItsv4tOh7NxHpIyK9mPkQChBghRCbVyGAAAIIIIAAAggggAACCCAQZQIODLDcZ2i3iBSISDURiYmy6WO4CCCAAAIIIIAAAggggAACCCCAQOQLRECAFfmTxAgRQAABBBBAAAEEEEAAAQQQQACBaBYgwIrm2WfsCCCAAAIIIIAAAggggAACCCCAgAMECLAcMEl0EQEEEEAAAQQQQAABBBBAAAEEEIhmAQKsaJ59xo4AAggggAACCCCAAAIIIIAAAgg4QIAAywGTRBcRQAABBBBAAAEEEEAAAQQQQACBaBYgwIrm2WfsCCCAAAIIIIAAAggggAACCCCAgAMECLAcMEl0EQEEEEAAAQQQQMDeAjkFuZJbkCfZeTmSW5ArOQV55udjv8+TY5/nSk5+nuTk5xR9npOvf5Yr2fk5kluYZ34+9mfH7tGfs/OPPdv0yCHpf/SoSGyCxMQnSExsgkhsvMTEJx77OS5RYuISzA/Rn/XzuHjzs/kzc4/1mfXrRIlNqiAxiWkSm1xBYhJS7Q1N7xBAAAEEolaAACtqp56BI4AAAggggAACCLgL5Bfmy4GcQ7I/55AcyD5kfp2Vc1Cysg/I/uxjP2dZP//55/r7UFwDKjWSi9fODu6rYmL+DLTSJTZJf7iEW4nH/izG9WcNvTT8SqpQ9JnExgW3j7SOAAIIIBCVAgRYUTntDBoBBBBAAAEEEIh8AV3N9FcQddD8+mDuH8cCqj/DqQMmhPozmPozkMoryLclTkgCrACMPC41Q2LTqktchRoSV6G6xKZXl7j0v34dn15DCLkCAE0TCCCAQJQJEGBF2YQzXAQQQAABBBBAIJIEsnMLZeveQtm2T38ukC17C2TrnmO/PrHOLpldcHvEDNcpAZYv4HFpVSU2vdqfwVaNYr+O19ArrbpITIwvTXEPAggggECUCBBgRclEM0wEEEAAAQQQQMCpAlY4tXVPgWzPKpTf9hWYH9v3F0peKYulmtaKkQUpVzt12Mf1O5ICLF8mJU5Xbukqroq1Jb5KPYmvXE/iKtc1P8ckJPvSBPcggAACCESQAAFWBE0mQ0EAAQQQQAABBJwooCHUhp0FZtVUsYAqq1B2Hyws85CSE2Jk9wl3SkHCjjK3YacHoy3AKs1eg634ynUlrrIGW3Ulvkr9YwFXpdp2mjL6ggACCCAQQAECrABi0hQCCCCAAAIIIIBA6QJ7DxWasOrXnQWy4fcC8+v/7SoIGluNJlNlXcFHQWs/lA0TYPmgHRNrgqy/Vmz9FXDFpmT40AC3IIAAAgjYVYAAy64zQ78QQAABBBBAAAGHC2zaXSjrf883QZUJrHYWiAZYobxaN/1Vvs97MJSvDNq7CLDKR6snKOqKrYRqTSSh2kl//mgqEpdQvoZ5GgEEEEAgJAIEWCFh5iUIIIAAAggggEDkChzOPrYF0D2sKq0+Vag0WjfIke/jhoTqdUF9DwFWcHjjqzQ8FmZV11CrqcRXO0likyoE52W0igACCCBQZgECrDLT8SACCCCAAAIIIBB9AodzCmXltgJZsSXfhFb6Y0dWaFdV+aNevWKsbKhyvRTGHfLnMVveS4AVummJq3hCsVVaGmrFpVcLXQd4EwIIIIDAcQIEWHwpEEAAAQQQQAABBEoU2Lq3UFZszTsWWm0rkI07g1evKljTkHTiS7Ir5sdgNR+ydgmwQkbt8UVaQ8t1lZau2tIC8lwIIIAAAqERIMAKjTNvQQABBBBAAAEEbC+gW/6Wb803YZUJrLbmy4Ej9l1d5SvoSU1/loV5z/l6u23vI8Cy39TEJKVLUp2TJbF2B0mqe7LEZzayXyfpEQIIIBAhAgRYETKRDAMBBBBAAAEEEPBXYMf+P4OqLcdCq7U7nLe6ypcxt228X+YUDvflVlvfQ4Bl6+kxnYtNqXwszKrTQRJOaGMKxnMhgAACCARGwHEBVn5+vmzcuFG2b98ue/fulT/++EMKCwslNTVVKleuLDVr1pT69eub33MhgAACCCCAAAII/CVgraqytgPuORiZgZX7nDeqHiOLK1zt+K8CAZbzpjA2tYpZoZVQq40k1mwlCdWbOW8Q9BgBBBCwiYBjAiwNrhYtWiTLly+X3Nxcr3zNmjWT9u3bS4UKnCDiFYsbEEAAAQQQQCAiBTbtLpAFv+bLwl/zzc/RfB2qM1IKkjY7moAAy9HTZzofm1ZVkmq3l4SarSTxhFaSUKOF8wfFCBBAAIEQCTgiwNq2bZvMmTNHDhw44BdLXFycdO3aVZo2berXc+W5ed26dXLDDTdIhw4d5MEHH5Tk5GSvza1atUquv/56GT58uPTt29fr/Z5u0DaGDBliVqeVdE2dOlU6duxY7OPDhw/L+++/Lx9//LHMmzdP6tSpI926dZNBgwZJ8+bNJSYmpkz9scND+/btk2HDhpmujBs3TjIyMuzQLfqAAAIIIIBA0AT0hEArrFq0MV927Hd+/apAYdU56UtZmf92oJoLSzsEWGFhD+pL4yrUOBZm6Y9arSWhRsugvo/GEUAAAScL2D7A2rBhg8ycObNcxhra6GqsYF/79++XO++8Uz799FO58sorfQqwNHC69957ZdasWfL888+XOcD68ssvZeDAgaUO0T3Acn13enq6tGx57H8wV6xYYX6+++675aqrrpL4+Phg0wWlfQKsoLDSKAIIIICAzQRW/VYgC3/Nk8WbCmTJpuheZVXa1LRtuk3m5I2w2ez51x0CLP+8nHh3QuaJklj3lGOF4eueIjEJlEVx4jzSZwQQCI6ArQMsXXn12WefBWTkp512WlFAE5AG3RrJy8uT8ePHyyOPPGI+8RZgad2uhQsXyogRI2TlypXmmfIEWK+++qo88MADMmHCBOnRo4fXIR48eFDuu+8+s/qqX79+Jqw64YQTzHObNm2SkSNHyvz58+W5556Tnj17em2PGxBAAAEEEEAgNAJ7DhbKwo15smTzscCKVVa+ubesmy/zEgf5drNN7yLAsunEBKlbWhDeCrL057jKdYP0JppFAAEEnCFg2wBLA6H33ntPNGgJ1HXRRRdJtWrVAtVcsXZ0+90tt9wibdq0Ed3Op4FZSVsId+7cKa+99ppMnDjRtKHbDHfv3l3mACs7O9u8a/bs2aJBlm7983YtWLDAhGzaXw3OtPi962VthdSC+E8++aRUqlTJW5N8jgACCCCAAAJBEvhlU74Jq5ZsYZVVWYkrpcbI1uo3SWHc/rI2EfbnCLDCPgVh7UBS7XaSUPtkSarXURJrtQ1rX3g5AgggEA4B2wZYP/74oyxdujSgJlrf6bzzzgtom9rYjh075KabbjIhj9ah0pVNJdXAOnr0qIwaNUreeustadeunVmB9dNPP8kTTzxR5gBLty7q+7We1QsvvCA1atTwOkZrxZZuedTaW+61rqx+6tZEDdo06Crt0q2e1113nRn3PffcI5988om88847snjxYrN989JLLzUrvTydDpmTkyPff/+9/Pe//5W5c+dKVlaWdOnSRS688EKPzzzzzDMyduzYYl66ok1X6z3++ONSt25dU/NKL081sD788EPj5X7pKZannHKKCfa6d+8usbGxXh25AQEEEEAAgWAIHDgipuj6z7rSilVWASOu2Ogt2SpfBay9UDdEgBVqcfu+Lz6jXrHVWTHJ/GWzfWeLniGAQKAEbBlgaaAxadIkKSgI/NHOf//734u2ygUCUfs6ZswY+eabb+Sll16SxMTEoiDH0wosDYY0PGrVqpVZpaX3ewpk/Onb+vXr5dprrzXh0T//+U95/fXXi7Ze6vY//TP3guy+vNO6R8elYZIvAVaTJk0kJSXFhFE6xooVK5otkhpKaV8ee+yxYqvg9uzZIw899JDZymjV4dLi+9YzWr9MV4A1atSo6PWe+r5mzRpjoN+ZTp06mRBRf11agKX9y8zMLGp369atokGc9kPntE+fPo4uYu/Pd4h7EUAAAQTCL5B1uFB+2nDstMAFG/Ll4FEKsAd6Vlo2Wynzch8LdLMha48AK2TUjnpRbGJasbpZ8VUaOqr/dBYBBBDwVcCWAdbq1avNdrhgXFqoXIOjQFy66kcLo2v9KK19pScI/vrrr6UGWJ7e60uYVFp/dbXaxRdfbAKjI0eOmABJgxnXQEbrY11yySVFBdmtFVgaKOmKI/fL2paoq69Kusf1GWsFlgZPutJNPc466yyziklDKm3j7bffNiGTemlwp9tENZzSOlvnnnuuqbulWxb1OnTokFlhpSup9DN93gqb3L10HrQNLZ7/8ssvF4VdJRVxt1Zgudcc03Z0BZiuSGvdurV5P1snA/FPCm0ggAACCJQksPdQofz0Z2ClPx/OJrQK5rel7YmHZU7M9cF8RVDbJsAKKm/ENK4nGiY1+Jv5kVA9dKexRwwgA0EAAdsK2DLA+vbbb0VrMAXjysjIMEFOIC7t46233mq21+mKH90e57qVrqQaWO7vLm+ApdsR77rrruOCIw2Ipk+fLqNHjxZdKaZhkBXeaVAzePBgOfPMM822O/egZvPmzXLDDTeYLYB33HGHqe9V2uUaYGl7/fv3L7Z6ydpmuX379qI6XdaqqYSEhGLBk/Ue10LzGrhZ2z/dvbSmmIZOzZo1Myc6ant6+Rtg6TO7du0yq7b05EX10u8LFwIIIIAAAoEU2HWw0Kyw0pVWuuLqaC6hVSB9S2urTmaMrKx8daheF/D3EGAFnDTiG0ys3V6SG3Y1YVZ8lQYRP14GiAACkS1gywDro48+MkFCsC6tU+Ve88nfd1nhigY3Tz/9tOjWOb1CHWDpNjkNd3Ql2NChQ4/b9qariiZPnixa60rrUD388MMmaNO6WfpnumpJAxsNq6wQS0Mm3UKn2/r08ifA0ra1DpeuwnK9rFVSGm49++yzpraVtn/zzTebelT6Dt066H5pDa6BAwea2mJWOOUeYH3++ecmSNStk127di1qwt8ASy31u6d1yTQss6z8/W5wPwIIIIAAAu4Cv+8v/DOwyjM/5+RhFC6B/PqPyx/xK8L1+nK9lwCrXHxR/3BS/c5FYVZcxWOnj3MhgAACThKwZYClK4q0IHmwrquuuspssyvrlZ+fL6+88oqpXaVb17S2k3WFOsDyZQxWn3RVkdazatDg2N++WCvIdJWVFjBv0aKF6NhWrFhhVmbpyjLdCqjbDzVAKu2y3qFtaPCjdaTcL2vrnhWI+bLyTAv5DxgwQKxaWBUqVChWM+zUU081gZPOp/tKMm8BlnsNLN3quHz58qJ3udbd8sWZexBAAAEEEHAV2J5VUKymVV7gS3sCXgaBE5vNlV9yXy3Dk+F/hAAr/HMQCT2IiUs4tsXwz5VZcalVImFYjAEBBKJAwJYBltZK+uOPP4LGX94Aa968eWZLnda8uv3224vqSmmHAx1gLViwwKyqcr80KHKt91QalhXk6FY792c0tJkyZYq8++67pu96YqAGRueff77oyiZdIeVeK8rTu3wZd1kCLKvd6tWrF23ps4Ivqx9XXHGFWcFVrVq1Yl3zFmCVZKZhngZ3Wri+vCv1gvYlpmEEEEAAAVsK7MgqlHnr88wWQa1pVcjuQNvNU7smu2V2we2265cvHSLA8kWJe/wRiElMl+QTT5OkBvrjb6IF4bkQQAABuwrYMsCy+xZC9wCltMn1JWgqbSWSLwGWbn3TwC8tLc0UTXe/NKS68cYbTTF1X0MvXYk1duxYE1598MEH0rlz51K/w1bQ1K5dO3OqoKcVbmUJsKwVWKeffnrRyi7L67bbbpMaNWqYPnbv3t1sidTwybq8BVjuwZzWDFuyZImMGjXKbGHVVXZt27a16z+79AsBBBBAwCYCGlLNWZMnc9fkm5/ZHmiTiSmhGyfVKpCFKQPt3ckSekeA5chpc0ynY1MzJbnhn2FWw79JTGy8Y/pORxFAIDoEbBlg2b2I+xtvvCFff/21x2/I0aNHzRY8DVIaNmxofr7nnnuKTtfz9JAvW+lK+jrqSYMaTumpfePHj5fGjRsfd+uqVavMFkDdOqhbHqtU8b5M2CqMrqcaeqpp5f4SK8DSOlp6vwZLrpdrDSzdxqirm6xAq7QaWLoKTPteUg2siy66qOgkSF2JZZ1wqO/2N8DSZ7SfWlNMC/D7snUyOv41wSgRQAABBDwJrN2ugVW+zF2TJ5v3sNTKKd+SpASRPbVvkYK4fU7pclE/CbAcN2WO7XBcxVrHwqwTT5ekuqc4dhx0HAEEIkvAlgGWBi5z5swJinTz5s2lW7duQWlbG/VlK537y8sTYGmtMC1urlsAPZ3+p6uKNFDSz3Tbo65a0mLpWutJt91pnSv30xI1xNFwSU/2u/baa4uFQiXBWePW0wt15dIZZ5xR7FbrFEJd2aRBW9OmTcWfUwhdV0u5e6mBhk3Tpk0r9u6yBFjaaetURw3DNFzjQgABBBBAwBI4eFRkzuo8E1z9tIFK7E79ZlRv8qGsL5jmuO4TYDluyiKiw4kntJakRmdKSuOzhOLvETGlDAIBxwrYMsDSQEJDhGBc5557rtStWzcYTZs2Qx1g6TtnzZplTiC0ajedddZZZithTk6OcXzsscfMKYkaAumqML30FEKt36VBodZ70pVM+oxuR9QVcFZhdF0tpaGft8sa98qVK00drdGjR5vtd1pDSrcuah+0tpmGQnrioYZoGq49+eSTZlWYzsvIkSOLVqrpijLt77hx48xn+nxmZqbphqfAT7f+qYFu2dStj1WrVi3TCiwN2nTsM2bMkAkTJkiPHj28DZ3PEUAAAQSiQGDR//JlzupjWwT3/cFqK6dPeeumG+T7vIccNwwCLMdNWUR1OCY+SZIbnyXJjc6U5EbF/7I6ogbKYBBAwLYCtgywVGv27NmyevXqgMJpkW8NaoJ5hSPA0iDozTfflDFjxpithHq6XkZGhmzcuFF0i6GGOvrZySefXGzoVjF6vUdP3KtTp465X8egv3700UdFwzBfCplb49YX1KpVy2yx7NChgyQnJ4uGWllZWaJb/DQccq1TpeGW1sx6//33zcmFLVu2NOGW9Yx1+qDriYCeAiyt2fXiiy+aceqKssGDB5t3Dhs2zIxZgzA10cvauuh+CqG1/VMNtUC/hnC6JZILAQQQQCA6BbbtKzhW12p1nqz6jSMEI+lb0LpBtnwfN9RxQyLActyURWyH4zNPNEFWSuMzJb5qk4gdJwNDAAF7Cdg2wDp48KDZFqfBRKCuXr16Sb169QLVnMd2whFgaUd0259uvdT6XLqqSoMoDWj+/ve/y+WXX160esm901u2bDHPzJw50wRXGhRpQfRBgwb5tVLN9bRA3a44ffp0mTRpkmmza9eucvXVV8s555wjiYmJx7npSjF9/9SpU2Xu3LkmeNJn9PTF3r17S2pqarFnStpyqWPRLX/6vK4cq1mzZqkBlqcJ7NKli6nP1a9fv+PeG9QvDo0jgAACCNhCIL/gWEF2U9tqdZ7kkVvZYl4C3YmqFWPk12pXB7rZoLdHgBV0Yl5QBoGkhqeZ7YW6zZBTDMsAyCMIIOCzgG0DLB2B1kjS7XGBuHQ7W6dOnQLRFG14EHANsFxXO4GFAAIIIICAEwTWbi+QWaa2VZ5s28sWQSfMWXn7mNjwBdkd+1N5mwnp8wRYIeXmZX4KxKZVOxZkNT5Tkmq39/NpbkcAAQS8C9g6wNLuL168WBYsWOB9JKXcoQXD3YuKl6tBHj5OgACLLwUCCCCAgBMFvl+bJzNX5MusVRRkd+L8lafPJzVdKAvzni9PEyF/lgAr5OS8sIwCibXame2FuiorrkLx08nL2CSPIYAAAmL7AEvnSOsh6dayslysvCqLmv/PEGD5b8YTCCCAAALhETicXShfr8iXr5fnyoqt7BEMzyyE/63tGmfJ7MKbw98RP3pAgOUHFrfaQiAmIUWSTzpbUpufJxpqcSGAAALlEXBEgKUD3L17t/z888+yadMmn8arBdu1aHmwa1751JkouIkAKwommSEigAACDhfYtLtAZq7Ik5nL82XHfoIrh09nubvfoHqhLK1wTbnbCWUDBFih1OZdgRbQkws1yEo68fRAN017CCAQJQKOCbCs+di5c6c5Xe+3336TvXv3FivyrqfMaeHuBg0a+FWAPErmOqjDJMAKKi+NI4AAAgiUQ2DR//LNNsGvl+VSlL0cjpH2aIyIHKh/mxTG73HM0AiwHDNVdLQUAa2Pldz8XEltfr5ITCxWCCCAgM8Cjguw3Ed29OhRcwJfSkqKz4PmRgQQQAABBBCIbIHCQpGvlutqqzxZuDFwJxpHtlr0ja5O0xmyMm+yYwZOgOWYqaKjPgjEZ55oVmSlND9fYlMq+/AEtyCAQLQLOD7AivYJZPwIIIAAAggg8JfAzgOFZpugrrb6325OE+S7UbpA26bbZE7eCMcwEWA5ZqroqB8CcWlVTYiV0vxcic+o78eT3IoAAtEmQIAVbTPOeBFAAAEEEIhAgVW/FZjQSrcKHjxKcBWBUxyUITWrkyM/JQ0JStvBaJQAKxiqtGkXgZj4RElppiuyzpPEE1rbpVv0AwEEbCRAgGWjyaArCCCAAAIIIOCfwPwN+TL9lzyZsybPvwe5GwERqZQisqXWAMdYEGA5ZqroaDkFkhv/37GC7w1PK2dLPI4AApEkQIAVSbPJWBBAAAEEEIgSgSWb8+Xjn/Pku1UEV1Ey5UEbZsUmE2RrwXdBaz+QDRNgBVKTtpwgkFT3FElupgXfz3NCd+kjAggEWYAAK8jANI8AAggggAACgRNYu6NApi3MlS+WElwFTjW6W2redIXMz3vcEQgEWI6YJjoZBIGEGs0lrc3FplYWFwIIRK8AAVb0zj0jRwABBBBAwDECm/cUmBVXHy3MdUyf6agzBFo3PCjfxw5zRGcJsBwxTXQyiAKJtduZICu5ydlBfAtNI4CAXQUIsOw6M/QLAQQQQAABBGTXwUKz4mrKPIIrvg7BEaiVUSCrqwwMTuMBbpUAK8CgNOdYgaT6nSW1dV9JPrGbY8dAxxFAwH8BAiz/zXgCAQQQQAABBIIsoCcJfvhTrkyaS3AVZGqaF5G8E0fI4ZhttrcgwLL9FNHBEAskNzrDrMhKrNsxxG/mdQggEA4BAqxwqPNOBBBAAAEEEPAokFcg8vbcHIIrvh8hFWjYdI4syXstpO8sy8sIsMqixjPRIJDStIekapB1QptoGC5jRCBqBQiwonbqGTgCCCCAAAL2Epg4m+DKXjMSPb1pe9JOmZN/h+0HTIBl+ymig2EWSG15odlamFC9aZh7wusRQCAYAgRYwVClTQQQQAABBBDwWYDgymcqbgySQKOaubI47Z9Baj1wzRJgBc6SliJYICbWbCvUFVnxGfUjeKAMDYHoEyDAir45Z8QIIIAAAgjYQmDJkiXy1dp0mb6upi36QyeiVyA5QWRnvQG2ByDAsv0U0UEbCcQkpJgQS8OsuAr874yNpoauIFBmAQKsMtPxIAIIIIAAAgiURWDz5s0yd+5cOXTokHk8L/Nv8sGahmVpimcQCJhA9aZTZH3eFwFrLxgNEWAFQ5U2I10gNjVDUlv1lbQO/SU2MTXSh8v4EIhoAQKsiJ5eBocAAggggIB9BPbu3Svz58+XLVu2HNepuKrtZfLqFvbpLD2JOoHWTTfI93kP2XrcBFi2nh46Z3OBhKqNJLXd5ZLa4nyb95TuIYBASQIEWHw3EEAAAQQQQCCoAkePHpVffvlFli5dWup7Uqo1l/+s6hDUvtA4AiUJNK//h8yPv8HWQARYtp4eOucQgeSGXSW1/eWSVIf/vXHIlNFNBIoECLD4MiCAAAIIIIBA0ARWrFghP/74o+Tn5/v0jtQq9WXC2q4+3ctNCARSoGqFQvm1+jWBbDLgbRFgBZyUBqNYILVNP0nv0F/iKp4QxQoMHQFnCRBgOWu+6Ctu6JYAACAASURBVC0CCCCAAAKOENi4caMsXrxYdu/e7Xd/UytVl8mbe0h2bqHfz/IAAuURSDpptOzKX1eeJoL6LAFWUHlpPAoF4tKqmtVYGmRxIYCA/QUIsOw/R/QQAQQQQAABxwjs2LFDli9fLr/++mu5+pycWkE+39dbdh0kxCoXJA/7JdC02QJZkDvOr2dCeTMBVii1eVc0CSTUbGVCrOTGZ0XTsBkrAo4TIMBy3JTRYQQQQAABBOwncODAARNc6Y9AXbGxcfKz9JO1O+MD1STtIFCqQKtGe+QHuc22SgRYtp0aOhYhAsknnWOCrITqzSJkRAwDgcgScFyAlZcvMnt1nizZXCAbd+bLroMihYWFUiU9RupmxkrrurHytybx5vdcCCCAAAIIIBB8gWXLlpki7UeOHAnKyzam9pafNqcHpW0aRcBVoG7VPFlRabBtUQiwbDs1dCySBGITJL3D5ZLWob/EJleKpJExFgQcL+CYAEuDq4lzcmTqwjw5nON9O8G5bePlyq6JUrMSQZbjv6UMAAEEEEDAlgI7d+40da42bdoU9P7tqdhDvv61WtDfwwuiWyAmRmT/iQNsi0CAZdupoWMRKBBXuZ4JslJb9YnA0TEkBJwp4IgAa9H/8uWZ6dmybZ/34Mp1GhLiRG7ulSQaZoXiysvLkyeffNIcEz5u3DjJyMjw+NqCggJzItPrr78uc+fOlUOHDknXrl3l8ssvl169eklycrLf3dU29T8ipkyZInPmzJGtW7dKnTp1pFu3bjJo0CBp3ry5xOj/K3O59ESosWPHyvPPP1/i+6688kp58MEHy9QnvwcR4Af27dsnw4YNM62WNh8Bfi3NIYAAAlEhoCuufv75Z59PFwwEytEq3WTa2nqBaIo2EChRoF6LD2V59jRbChFg2XJa6FSECyTV6yTpp1wtiXU6RPhIGR4C9hewfYD17co8GT01u1ySg89MlP5/SyhXG94e1vDqzTfflDFjxsgpp5xSYmCi940fP14eeeQR02SHDh1MOLRy5UrJysqSfv36yf333y+ZmZneXln0ubb56quvyjPPPGPCsFatWpnn9+zZY2qRpKeny9133y1XXXWVxMf/FeYdPHhQbr/9dvnss88IsHzW5kYEEEAgugW0SLsGV9u2bQsPRNWO8s7qk8Lzbt4aFQKtTtosP+SPtOVYCbBsOS10KkoE0k8dJBU6/VPEbVFAlAyfYSJgCwFbB1iLNubLHVOOBgRqeM8k6X1ycFZiaWikq5h0lY9eZ555ZokBlq64Gjx4sDRp0kRGjx4tbdu2NSujdBvGww8/LO+//75Z8aT3uK+YKgli1qxZMnTo0OPa1FVZ3377rYwYMUJycnLkpZdeks6dOxc1o6u0brzxRqlRo4ZZOVahQoWAWNMIAggggEDkCWi9SQ2udLWv/jqcV1K11jJpVZtwdoF3R7BA49pHZFHydbYcIQGWLaeFTkWRQGKtdlKh02BJrHtKFI2aoSJgHwHbBljZuSKDXj0sO7IC93+SXxyYIk1PiA2Yvq58+uGHH+Sxxx4zxWurVq0qR48eLXEFluuWPV0xdd555xXri66Wuu666+TEE080gVilSt6LBubm5prgS9vz1Kb+R8bkyZPlzjvvlJtuuknuuOMOiYuLM+9dtGiR2bY4cODAYn8eMCAaQgABBBCICAFdbaXhla6+ssuVknmi/GdNF7t0h35EkEDFFJGttexZB4sAK4K+aAzF0QLpHa8RXZEVExfcXT6ORqLzCARBwLYB1vhvcuTdH3MDOuSOJ8bJmH/4X1+qpE4sWLBA+vTpY7boDRgwQHr06CH33HOPVK9e3eMKLA23Ro0aJW+99ZZMnTpVOnbsWKzp7du3mxVRulrqhRdekPr163sd//79++Whhx6SDRs2mFVUjRo1Ou4Zq5/u9aw+/vhjuf76600Ap5+V59L3a/imWyLV4JNPPpF33nnH/E19+/bt5dJLLzXbI1NTU497jY73+++/l//+97+mJphupezSpYtceOGFHp/RrZJW7a6+ffua9jSo062Qjz/+uNStW7doNZynGlgffvihCfPcr8qVK5vwUS26d+8usbGBCzvLY8uzCCCAQLgE9C9eNLjSv6Sx45VWuZZM2HCWhHlBmB1p6FM5BTJaPC2bsu33vSfAKufE8jgCARRIPKG1pJ86WJLqdwpgqzSFAAKlCdgywPoju1D6PnNE8vIDt/rKQnjqymRpW+/YCqTyXvp/6L/77ju55JJLpHbt2iZE0hCnpABLQ5bnnnvOhCyPPvqoqUnluk1Q29PVUBpsBXJL3+zZs81KK9cAS/vy1FNPmR9a+H3v3r3y2muv+RQ4eXKzxq5bI1NSUkwYpbW4KlasWFTfq2fPniYsq1btr1OktE6XBnC6dVKDwJYtW5oVYlZNMMvCNZjzFGCtWbNGrr32WtFtk506dZL77rvP/Lq0AMuqFWaNR7dU6ji0H1rLTMNJX7dxlve7xPMIIICA3QT0ZEH9Swjd4m7nKyU9Q6buPF+yDgf+/zPYedz0LbgCrVoskR+ynwruS8rQOgFWGdB4BIEgC6SdfJXZVhgTnxTkN9E8AgjYMsCa/kuuPPF5TlBmR+tgaT2sYFzeAix957p16+TWW2+VXbt2yb///W8566yzTGCzbNkyE+7o33RrwNW7d++AdFFXN2mtLT3x8IknnjBBll5HjhwxxeK//vprqVevnqxfv15atGhhTpNasWKFKQavq5C02LyeZujtssauwZPer8/p2HQVk4ZUOra3337bhExaUD4xMVGsUxs11Dv33HNl5MiRRavOXOuK6Wf6vFXY3j3AsoLBTz/9VF5++eWiVWglnUJorcDSbZrWCi4dn7ajK8CGDx8urVu39nkbpzcbPkcAAQScJKD/u6H/W6T/u+SUKyEhSb7P6SMb9wSn1qVTHOhn4ASa1d8nP8XfErgGA9QSAVaAIGkGgQALJNRoYUKspAZ/C3DLNIcAAq4CtgywxnySLV8tywvKTDWoFiuvD0kJStu+BFj64i1btpgVPrqN0PVq166dKbj+t7/9LSArfzSQ0XdoYNSmTRsTyNSsWdO88vfffzfbFefNmydXXHGF3HXXXUUBkW5l1P7pqij97IEHHvC49c+1764BlgZw/fv3LzYGrZui2/a0ba3V1bx5c7FWTSUkJBQLnqx29ZREXUml/XCt7+UeYOnqAA2dmjVrJvfee69oe3r5G2DpMxos6qotPa1Ri/JnZGQE5btCowgggIAdBfR/nxYuXGj+XejEa23iRbL4t+O3qjtxLPQ5vAI1M/JkbZXB4e2Eh7cTYNluSugQAsUE0jr0NycVxiQE57834UYg2gVsGWBdP+GIrN1eELS5+eruNAlGeSNfAixdWaSnAf7nP/8xK5Dct8xpnSgNk2rVqlWu8Wt4NX36dHOioV4a+mhdKevSvurKLA1qdLWU67Y+vccKnJYuXWpWb3Xt2rXU/lhj1xpXWr/LfdWW6/bJZ5991tS20mDq5ptvPq64vOuLvvzyS7OtcsiQIUXhlHuA9fnnn5tVbe799DfA0i2HH330kQkRtcC+Fsf3VLOrXBPDwwgggIBNBTS40sM9nH7tqHC+zNpY2enDoP82EMhreq0czgvMadiBGg4BVqAkaQeB4AkkVG92bDVWw9L/+yl4PaBlBCJXwJYB1qXPH5Y9B4NXy+L9m1MlIy0m4LPqLcDSIu4aGk2YMOG4VU+HDx+WSZMmydNPPy2nnXbacbWi/OmsBmMaxOjKKa3npPW2dDufP/WcXAMnXcHlqei5a5+sses2RA1+9L3ul7V1T09CvOWWW0yo5l6M3f0ZDdC0QL5rXTDX50499VQTOGndLV355Xpyo7cAy70Glm511JMgPdXd8sefexFAAAEnCehqKz3sQ+sARsp1KOMs+Wxd+f4iKFIsGEfZBZq2+UIW/DGl7A0E4UkCrCCg0iQCQRJIa/+PY7WxEo//76IgvZJmEYh4AVsGWP94/rDsCmKA9cEtaVI5CDsMvAVYVpF2ra+k9ai02Lvr5VoTyqpXZZ0g6P5N1KDItd6T9bmGZOPHj5cXX3xRatSoYYKwzp07+xVeWW25B06l/dPgegqhrvpKTj7+tMeyBFieTK0Ay+qPbnPUUMx9FZm3AKuk8ehphLoqTU9B9Cf0i/h/WzBABBCIOAEN7fV/Z3JzA3vqrx2g8jM7y/trjj+Z1w59ow/OEGjeaJvMlxG26iwBlq2mg84g4FUgoVoTqdD1JkmqW/z0ea8PcgMCCHgUsGWAdcOEI7ImmFsI70mV2JjQr8CyApzbbrtN9IencMQ6MdDaMqehl56G50uA5Xqin64i0vCqadOmJX71NezSy1PYpH9ubfGzVkz5EmBpHS89VVBXRLlfZQmwrBVYp59+etHKLivAUkMN6bS2lxacv/POO0XDJ+vyFmC5F3HXAHHJkiUyatQoU//llVdekbZt2/KvDgQQQCDiBLTGoAZXeoBHJF8J1drLW6taRPIQGVsQBRrUOCJL068L4hv8b5oAy38znkAg3AIxsbFS4bSbRFdkcSGAQPkEbBlgPfpxtny9PDhF3OtXjZU3hganqJ63FVj+BFi6bU6DlKQk305M1JpVupVuxowZpr6UFjN3X+Hl+lXRoui6xbCkME1PI7S297kHPZ6+ctbYdQuf1sDSYMn1ct2SqDXAdHWT5aHbEzUk09MY3S+tb6VhXkk1sC666KKiQvW6Ess64VDb8TfA0me0n2qjq8jUR9/LhQACCESSgIZWGl5piBUNV3LmSTJxDX/zHQ1zHegxJicWys661wS62XK1R4BVLj4eRiCsAqktL5SK3YZLTGJaWPvByxFwsoAtA6xPF+fK09NzguJ6QfsEufXcxKC07S3AslYTNW7cuNiJgFZnXLcQ+hOe6GohLfyu4dWgQYPMrz3VoHId9Ny5c2Xw4MHHnU5o3bNu3Tq54YYbzLYS3ZJY2koufcYa++bNm83KpTPOOKOYsVUUXvtqtefPKYSuIZp77SytH6Ze06ZNK/busgRY2um33nrLGPpS+ysoXyQaRQABBIIgkJOTY04Y1G2D0XalVaknb6ztFm3DZrwBEDih9Uuy5vCPAWgpME0QYAXGkVYQCJdAQs1WJsRKPKF1uLrAexFwtIAtA6y9hwrlkucOBwV2zGXJ0rHR8St9AvEybwGWexH3f/3rX0WrpPSzDz74wGy/a968uQm46tat67VbulJKAyMtDq+rtu677z6fTs7Tv3nXe3WboK5c0sAmMzPTvE//dv7++++XWbNmmXuGDh3qcXWUa+essa9cuVLat29v+qPb73SbpG5t1O2Mb7/9tgmFNBjT1Vaugd25554rI0eOlPr165tm9bRGNRg3bpzoZ/q81T9Pxd9165/2U2uD6cqxqlWrlmkFlutKNi2236NHD69zwA0IIICA3QW2bNliwiv9S4RovVIrVpV3tvaUw8H5+7FoZY34cbdusVy+zx5rm3ESYNlmKugIAmUWiE1MNSFWSsveZW6DBxGIVgFbBlg6GU98li3TlwR2G2HTE2LlxYHB2T6offYWYOk9+h8PGgp9+umnZpVUy5YtJTExUTZu3GhOgGrUqJE5TU8Lr/tyuQZH3u6/8sorzdY4q+aVvlO3GmpQpbWjNPzRIM06Rn348OHm9MHUVO8V761+aB9q1aolX3/9tXTo0MG8S0OtrKwsE5TpNkfXOlWudbssDw23rGc8nQjoKcDSIE8L148ZM8aMUVeX6TuHDRtmWDQIy8jIML+2ti66n0KoY1+xYoUJz/r27WtCONdTDb358jkCCCBgRwENrqx/r9uxf6HsU1Jymsw8dIFsy4oP5Wt5l4MFGtfJkkVJN9tmBARYtpkKOoJAuQXS2l0qFbsOF4kNzuKKcneQBhCwoYBtA6wd+wvlmpcPS25+4NQevjRZOjcO3r8gfAmwdDS65U23++mKK61DooGJhj09e/aUyy+/vGilkS8j//LLL2XgwIG+3CruAZbVF12F9fHHH8u8efNMuNS1a1ezmktDtNjYWJ/adh27BnDTp0+XSZMmmVBP27v66qvlnHPOMWGd+6XbWmbOnGlqWenWRg2e9BktXt+7d+/jAjRPAZa2qSsMNHDT57XOVs2aNUsNsDwNrEuXLqY+l9YR8yW48wmHmxBAAIEwCBw5csT8ez3SC7X7S6srg5fF9pYVv1ODxF+7aLw/s0K+bKw+yDZDJ8CyzVTQEQQCIpBY52SzGiuh2kkBaY9GEIh0AdsGWAqvK7B0JVYgrss6J8jQ/wtO7atA9M/pbfga3jl9nPQfAQQQcIKAbof+4YcfZPfu3U7oblj6uDnlPJm35djKXC4EShNIbHm77D5qj3+WCLD4riIQeQJxqVWkgm4pbNoz8gbHiBAIsICtAywd6+QfcuX178pXsKJX2wS543zCqwB/d4o1R4AVTF3aRgABBHwXWL16tVl5pYdwcJUusK9id/ny15owIVCqQMt238i8gxNtoUSAZYtpoBMIBEUg/ZSrpcLfrg9K2zSKQKQI2D7AUuiPf86TZ2eUbSUWK69C81UlwAqNM29BAAEEShOYP3++6KEWXL4LZFfpKlPXHjtAhAsBTwLNG/0m8+UeW+AQYNliGugEAkETSGp4mqmLFZ9RL2jvoGEEnCzgiABLgdf/XiD/mZ0j89b5VhRLC7Zf3S0xqDWvnDzxge47AVagRWkPAQQQ8F3gwIEDZtXVpk2bfH+IO4sEYqudIlNWNUUEAY8CtTOzZVXlobbQIcCyxTTQCQSCKhBXsZapi5Xc6IygvofGEXCigGMCLAt39W/5Mnt1vizelC8bdxYUK/Jev2qstK4bJ11PipOOjYJXrN2JEx3sPhNgBVuY9hFAAAHPAnqAhda72r9/P0TlEEiq2kImrW5fjhZ4NFIFYmNEsk4cYIvhEWDZYhroBAIhEajY7WZJa/+PkLyLlyDgFAHHBVjusPsPF0qhxEilVJEYp6jTTwQQQAABBAIgsGzZMrPyiiswAqmZJ8qENV0C0xitRJRAo/YTZfGBb8I+JgKssE8BHUAgpAJp7S6TiqffEtJ38jIE7Czg+ADLzrj0DQEEEEAAgWAI5Ofnm+Bq5cqVwWg+qttMq1xT3tx4tuTmF0a1A4MvLtCqxXL5IXts2FkIsMI+BXQAgZAL6FbCjPPHhPy9vBABOwoQYNlxVugTAggggAACJQjs3bvXbBn87bffMAqSQGp6Jflsdy/ZeSg+SG+gWacJNDjhoCxNHRb2bhNghX0K6AACYRFIqNZUKp/3sMRXqh2W9/NSBOwiQIBll5mgHwgggAACCHgR2Lp1q8yZM0cOHjyIVZAF4uMTZEHe+bJ2d1qQ30TzThCokFIo22pdE/auEmCFfQroAAJhE4hNqSyVezwgSfU7ha0PvBiBcAsQYIV7Bng/AggggAACPgisW7dOZs+eLbp9kCt0AhuTzpeftlUO3Qt5k20FMtreL5sOhfekTwIs23496BgCIROoeObtktamX8jex4sQsJMAAZadZoO+IIAAAggg4EFgyZIlMn/+fGzCJLArvbt887+aYXo7r7WLQKs238kPf0wIa3cIsMLKz8sRsI0Axd1tMxV0JMQCBFghBud1CCCAAAII+COgxdr1tEGu8Aoczugmn6yrF95O8PawCjRvuEPmx94V1j4QYIWVn5cjYCuBpIZdpcrfw3+4hK1Q6EzECxBgRfwUM0AEEEAAAacKfPPNN7J+/Xqndj/i+l1YrbO8u6pRxI2LAfkmUL1SjqyvOsS3m4N0FwFWkGBpFgGHCiRUbSJV+09yaO/pNgL+CxBg+W/GEwgggAACCARd4NNPP+WkwaAr+/+ChKpt5K3Vrf1/kCciQiD7pCGSnZ8TtrEQYIWNnhcjYFuBmKR0qTFwqsQkcuiIbSeJjgVMgAArYJQ0hAACCCCAQGAE3n33XcnKygpMY7QScIHUak1kwqpTA94uDdpfoGmHybJg/4ywdZQAK2z0vBgB2wtUvfw/klCtqe37SQcRKI8AAVZ59HgWAQQQQACBAApkZ2fLlClTJCcnfCs8AjiciG6qQmYdeW3NGRE9RgZ3vECr5ivlh5zHwkZDgBU2el6MgCMEqvR+WpLqd3ZEX+kkAmURIMAqixrPIIAAAgggEGCBffv2yXvvvRfgVmkumALpFavIh7+dI/uOxgfzNbRtI4F6Nf6Q5ek3hK1HBFhho+fFCDhGIOP8MZLciL9gccyE0VG/BAiw/OLiZgQQQAABBAIv8Ntvv4nWvOJynkBScorM+aOnbNxH7RHnzZ7/PU5OKJSd9a7x/8EAPUGAFSBImkEgwgUq9xglKc16RfgoGV40ChBgReOsM2YEEEAAAdsIbNmyRaZPn26b/tCRsgmsiT9PftmRUbaHecpRArVPHiOrslaFpc8EWGFh56UIOFKg0v/dJamt+jiy73QagZIECLD4biCAAAIIIBAmgU2bNsmMGeErCB2mYUfsa7enni2zN9eI2PExsGMCrdvMku//eCMsHARYYWHnpQg4VqBit+GS1v5yx/afjiPgLkCAxXcCAQQQQACBMAhs3LhRvvrqqzC8mVcGU+BApW4yfUO9YL6CtsMs0KzhDvkp9q6w9IIAKyzsvBQBRwtU6DxE0k8d5Ogx0HkELAECLL4LCCCAAAIIhFhg/fr18s0334T4rbwuVAJ5VTrLB2sbhep1vCfEAlXS8+R/NQaH+K3HXkeAFRZ2XoqA4wXSTr5KKp4WvgMoHA/IAGwjQIBlm6mgIwgggAAC0SCwdu1a+e6776JhqFE9xriq7WTy6pZRbRDJg09oebPsOZoV8iESYIWcnBciEDECaW0vkYpn3BYx42Eg0SlAgBWd886oEUAAAQTCILBq1SqZM2dOGN7MK8MhkFa9ubyxskM4Xs07gyxwUvv/ysIDoT98gQAryBNL8whEuEBqi79LpbNHRPgoGV4kCxBgRfLsMjYEEEAAAdsILF++XH744Qfb9IeOhEagUrUG8sqq00LzMt4SMoHWzVfL9zmPhux91osIsEJOzgsRiDiBlJPOlsq9/h1x42JA0SHguAArtyBPvtnyoyzatVLWZ22SnUf2SEFhoWSmVJYGFWpLu2rN5Izap0pmcuXomEFGiQACCCBge4GlS5fKjz/+aPt+0sHgCFTMqCGTN54hf+QlBOcFtBpygbrVD8uKCteH/L0EWCEn54UIRKRAUsPTpMrfn4jIsTGoyBZwTIClwdWry9+Vd9ZNl8N5R7zOSu8Tu8vgFv3khLRqXu/lBgQQQAABBIIl8Msvv8hPP/0UrOZp1yECaWkV5Mt93WXrgTSH9JhuliYQFyuyr+GAkCMRYIWcnBciELECiXVOlsy+4yJ2fAwsMgUcEWAt+H2ZPLpwvGw5tMOvWUiITZC7TxkiFzb8P7+e42bnCnz44Ydy0003yfPPPy99+/Z17kC89Hzfvn0ybNgwc9e4ceMkIyMjYsfKwBBwssDChQtl0aJFTh4CfQ+gQHx8vCwp6CnLd7JKPICsYWuqzsljZWXW8pC+nwArpNy8DIGIF0hpdq5U7nF/xI+TAUaOgO0DrK82fy8j5j1dLvEb2vSXgc0jN8woF06EPUyAFWETynAQcLDAunXr5Ntvv3XwCOh6sAS2JJ0tP2yrEazmaTdEAq3azJEf/ngtRG879hoCrJBy8zIEokIg/dRBUqHzkKgYK4N0voCtA6yffl8qN373UECU7zz5n3JJ414BaYtGEEAAAQQQKE1gx44d8vHHH4OEQIkCe9O7yVf/q4eQgwVOqv+7LIy/M6QjIMAKKTcvQyBqBCqdfZ+ktjg/asbLQJ0rYNsA62h+tlw2/Vb57Y+dAdOdeM4YaVGlccDaoyEEEEAAAQTcBfbs2SMffPABMAh4FThauZNMW8//L/EKZdMbKqTky7Zag0LaOwKskHLzMgSiSiCzzzOSWK9TVI2ZwTpPwLYB1rNLJslbqwP7t9ddaraT5864LyCztGDBAunTp4/ccccdcssttxzXprWVzdPnOTk58tVXX8mUKVNE29GrY8eOcvnll8s555wjiYmJXvt4+PBhGT16tEycOFEGDhwo9913nyQnJxc9t3PnTvnXv/4l8+fPlzFjxpi+xsTEmM+3bdsm77//vnz++eeix7rXqVNHunXrJoMGDZLmzZsX3bdhwwa57rrrpHr16h7rLFmfd+jQQR588EHJzc2V22+/XWbNmiVvvfWWGZP7tXfvXhk+fLhkZWXJiy++KPXqlfy3z5axexvp6enSrl07ueiii0ydK1ev0rYQzp492xiXdk2dOrWo31adqe+++67UZ6688kozfld/nZ8ZM2aY/4j1NsdHjx6VUaNGGTP3q1GjRtKpUye54YYbpGHDhkUfl1YDa9WqVTJkyBDZuHFjif32VCNM2/zss8/kiy++MH0+dOhQ0XdD3dq3by+xsbHiq8uZZ55pvjd6ab0u/U6+/PLLomNyvbS/119/veh2K1d/r/8QcAMCNhQ4ePCg+Xc7FwK+CsRVay+TV7Xw9Xbus5lAeps7AvqXrd6GR4DlTYjPEUCgPAJVL31VEmq2Kk8TPItAUAVsGWAdyj0s50wdJHkFeQEf/PizHpQO1VuWu92yBlj6N/MPPfSQCZA0iGnZsqXExcXJypUrTajTr18/uf/++yUzM9NrHzWg0ILl+h/+zz33nPTs2dM8k5eXJy+88II8/vjjxcKtwsJCmT59uglbtm7daoIEDa+0TxpkaX80jNPwQwvN+htgaYCjIcxdd90ld955pwmqrNDMGoy6aeCjgci9994rCQklHyluGVv9tNqw+qu/HzFihFx77bWmv3qVFmBZn2ngVqFChSLfgoICE/aoiacAS08Qa9GixXF91f9Q1eLM7gGWtqVj0yCvcuXK5tn8/HxZsWKFCYUuuOACEz5Wq3bshEwrwNJ36/fBCsI0ELS+FxoePf3009Kkbnnw7wAAIABJREFUSRPzTGkBluXWqlWr475HOkadV/cAS79Dt956qyxevNh8J6ywzHLR74YVhB44cMD0X4NQvax+6q9dnWrXrm2CVfUtKcByD+8IsLz+Y88NNhbQ7/N7770nR454PynXxsOga2EQSKveQt5Y2T4Mb+aV5RVo2uFdWbD/s/I24/PzBFg+U3EjAgiUUaDalZMlvspff3FexmZ4DIGgCNgywJr260wZveCloAxY62BpPazyXmUJsHTllYYA48ePlyuuuMIEPVZQpaGMrkjSFSoa/OhKJiuUKa2v06ZNM2FRmzZtTChRs2ZNE5wMHTq02J9pG9ZKl127dpmQTFcw6eolDbb0pCwNgzZv3myCr969e5cpwFqzZo0JlDQE0VCtSpUqRd3XEOepp56S1157TV5//XXp2rVrqdNQmvHq1atNeKdGL730kjRo0MC05UuA5R6SuIYongIsbdfTSX9W/1wDLA21NLTRgHLAgAFmHq051hVIDz/8sPnMddWc9X4Nw9xXKOl3Rr8XY8eOlbvvvtuMWS9fAixPq6yeeeYZ05brZ7paTAO3d999Vx577DG59NJLi1a16ft1ld8DDzwg3bt3N89VqlSp2Lx5OxHR+tzTCizru6rBnl4EWOX9NxPPh0tA//32ySefmJWGXAiURaBSjUbyyorOZXmUZ8Io0LLZGpmX+0jIekCAFTJqXoRA1ArEplT+f/buAzyu6swf/1ejUS+jLluSmyxbtmVsuavYkrsNblQHSEIIoW3YQEIgoaRsQnYJ/6UEfiQbIBtCCGCKg3EwYBv3Klnu3XIvqPfeZv7PGXu8sqwy5c7Mufd+53n8kF2d8573/ZxxYr+cey5i7noHvqFxujVg4fIKSNnA+nXe/8MXZze5RS3ZNAAfznftrYYiMWcaWAcOHLA2NW644Qa8+OKL1kfzOn/Ky8utjySKUy+iyZWamtqngWh+iNMwb7/9trWRtXjxYutJmnPnzlmbLtnZ2dYYtuaRaGCIRoh4JE2c/Or8sTUTxOOEL730EkQ+jjxCKE4OdT5N1LVJJf5iJ5pz4iOaW13r71psb8ai6SIaRQcPHrym6dNXA0s00N566y3ro5K2j5INrK1bt+IHP/gBsrKyrI2imJiYa8oSFzuLJtTJkyeteyYeheytgSUmb9++HXfcccc1j6va08ASjzHl5ORcs353DSxxIkt8h0QzUzQvuzaoSkpK8Mgjj6CmpqbbRwCdbWDZvu9iLwMCArBu3To2sPr8Hc8Bsgp8/fXXOH36tKzpMS+VCETGJODtEzloMV/7v88qSV+XaSbGNuBo+A89VjsbWB6j5kIU0LWAX/woRN/6/+DjF6xrBxYvn4CUDax71v4cRytPuU0rb+lHMPgYXIrvTAPL9nidOM0iHtPr7iNOuIhTWuJUkWhG2fOxPUooTlaJppA4ydP10Tpxwks0IcQjZF0bOLY1xOkhcWJI1CZO3cTHx1vniAZLd/dVdb0Dy/bom7hbS9QnHkd8/PHHrzbKbM0d0Tzr7vFCextY4sSYaOqI2OJRt87NsN4aWKJuccqo6yknpRpYogkjGmTilzjJJE5mdfcReYjvgO170FsDS5xMEqe2/v73v1ubnrY7vHprGq1Zs8Z6wqu700zdNbD6+o71doJKzHWmgSX28P3337fWJLzEvVvi9wdPYPW1G/y5jALifj1xKpQfCighEGaKxOcl01Fcz780KOHpiRjNw+9Ha0ebJ5YCG1geYeYiFKAAgMChuYhc8HtaUEAqASkbWDetfBBlTZVug1q95C+ICoxwKX5PF4x3DWq7xF2cgLI9utXd3US2ebb7nXq6HL6npG2PEoqGh7gLSzRQbHcsiTl93Wclxoi7jESzRDRYxOkgcQm3OJkjTlKJZpG4aDs4+PIfqMVY8Zc2cfm4OOXV+RJz8RiiaFKJe5NszSVb/R9++OHVk0d9bUBPd2DZ7p4Sd2OJE0MZGf/3yEVPDSzRMBGNEhFT3A/W+Y4xpRpYoh7bZey9NWJsDSbR5BOP7gkbMa/rHVid7+a6//77rY+c2vx7axqJRxRFA1Sc4ktJufbtVvY0sISHMBanScSpQXEyT7iJC/e7u4TdmQaW7fs4e/Zs63dFfM/YwOrrdwR/LqPAjh07rCdB+aGAkgLiXwjlNc7CsUrX/qyiZE6M1bPAgAkv43D1fo8QsYHlEWYuQgEKXBEIGnkTIub8kh4UkEZAygbWgpUPobSpwm1Ia27+X0QGXHuPj6OL9dRc6akR1dub5rpb29EGlq0hIC797u6thPY0sEQeXRsc3V3uLe5Fsl1ILuZ0vcTc1ggTj7DZHiMUJ7/EaS5xqks8ntj5EvWe7PtqEna9dF7E6amBJS5VFvd+idxFk07MtX083cDqendW58ZXTxbijY7CzfYGv56aRrZGnfhLtWjUCe/On54aWOIxPtH4EifUxEXunT8JCQkQPxf/VKKBNWjQIGst4pErEU9c9m5P48/R36McTwF3C4jfy11/v7h7TcbXl8AZv9nIL7r2v8f1JaCOakeP2YbtDW96JFk2sDzCzEUoQIFOAiHpSxGe8xOaUEAKASkbWFp8hLDz6SZHHg+051vS+R4sMV40Z2wXsdvm29PA6pxj5/uTLly4YG1EiTcYikaUOEEm3jYn/ilOanU9gSXWtD0uKE4OidNb4n4j0Vjr7dG6rrX29Jim7WSSOPWVl5d3zRsYe2pg2e5xmjhxovUuqc73f3m6gWU7gSXuwhK5CHfRwOnuEnfROPr000+tb64UJ+Jsd1T11MASJ/DEqS7x6dqoE/+/ni5xFyegxGOjokEmLtcX97SJ01vJycnWWOKRz+4uYRc/c/QElnjUVZzme+KJJ3D33XejpaWFDSx7fqNzjFQC4qUYW7ZskSonJqNNgbKQHKw/N0CbxWmkquGDSlFgfNIj1bCB5RFmLkIBCnQRCJ38fYRlPEgXCnhdQMoG1q92voYvz212C86Q8CR8dOMfXI7tzB1YtruPxGXr9twBZW+StscHRYNDNAREfPH4oLhPS9wRJT6VlZXWNc+ePdvjHVjikm5xB9bu3butzQzxZsPePj3dgSXm2C5sb29vxyuvvGJtgG3cuNHuy+lFjL6MbXdt2R7F8/Pz6/EE1r59+6wNNNH06nq3mFINLHEHlnhkUjSZemrUiRNS4nsg8rDnDizh0N2+9NQ0sj2+KR4jtb2xsPMedtfAsjXUunv0VMy13Z8m/unqCSzxGK1oetbW1l695L4nf3u//xxHAU8LXLp0ydrQF810fijgCYFm0xR8duraR8I9sS7XsE8gONCM4sTv2zfYxVFsYLkIyOkUoIDTAqZZTyM4zb47mp1ehBMp0IeAlA2sf55ag+cL3HMU+9ahc/H0RNe7x301V2wngTo/CmhrooiTLaK51K9fv2u2x/YXefEYoHj734IFC/r8Ane+wF28dXD8+PF48803rXcKdX6U0JG3EIrH1UQjJioqyukGlmjUiBji8nfR0Hn33Xetp3s635XVV3F9GYs7uMSl5uLNjuIEk2ggdXcCy9Y0+vjjj7ttwCjVwBJ3ltj7FkJxt5S480lY9/UWQtupKnHRuTgZJ/a4pwaWaOqJt1DaYnc17q6BZfv/9fTYqu3tlErcgZWbm2v9LojvqPjP4sMGVl+/E/hzmQRE81X8XqyurpYpLeaiAwHfmHF4/9goHVSqzhLDxvwMlxpK3J48G1huJ+YCFKBADwI+xgBELn4ZAUnjaUQBrwlI2cCqaK7G/M/udwvKaznPIrP/OJdj99Vc6a6B1flRv5tvvhlPPfUUBgy4/FiA+JloOogTKiNHjrQ2uGw/6ynZzvF+8Ytf4MEHH7Q+GidOP4nHs8TjdZ0fJRSPvIhHt8QjXOI+qFtuuQX+/v4QDZ6CggLrmwvFCZ6ujx/2tH5vJ7DEHFvDLikpCSdOnLCexLrpppvstu/NuPPb+Tq/1bG7BpZ4BFKcRhInyoSTqLnzR8kGlrj8XKwh7pMSjTVxos12YbzYF/FYn/hZ5+Zibw2szm9cFA1Pca+V8OyugSVOaonTd6JZKe6YMpmuv+etuwaWzUyc4BNvwLR978TpuW3btlmboaKpKh4bdeUEljiBJz5d70xjA8vu3xIcKIGAOHkl/juFHwp4QyA4bhTePuL6n2G8kbvW10wdtxy7ald2W6bR4ItwvzCEGgMRYAiAv48ffM0+QIcFMFuspznNHWZ0tJvR0dGOtvY2tLW2obW9zXp3Z3NbC5pbmtDU3IKb+w3D6KM74B8QBP+gYPj5BcHoHwA//wAYA4Lg5+8PP6M/fP38YPTzg5+PBX4GCwzogMHSDl+0wae9GQZzK3zam2BuqYOltUHr28P6KEABhQT8YlIQteRlGEJiFYrIMBRwTEDKBpYo4Xe7/gefnV7nWDV9jB4VlYJ35ijzKlBnGlgiPdE8Eg2Ozz//3HpXVVpamrWhIk5SifulunuzXndlicaGeGudaIJNmTIFL774IuLi4q4OtZ2aGTZsmLVxJP4p5oi/fIlTULa1RDPE9ubD7i5F7420rwaWaOaIBs6qVaswbtw462kscYrH3k9PF+WLO6NEQ0WcgMjMzLTe6yTqEJ+uDay//vWvEG8+PHTokPXOrs5vH7Tl0fltf+J0k2js3XfffX3e7dT1MnZxAkt8xF6Ke6jEHkRERFgbP6KpZLv4fuHChdamkO0tkbYGTte3EIpYnfdG7PW9994LHx+f63LLz8+HOIEn7tES3yGbR1drse9i34TFrFmz8Nhjj1kf5xNvOFy9enW338k777wT4hJ8cY+Z7QRY57j23oElGljieyjugBNNWtuHDSx7f0dwnLcFxAlL8d89/FDAmwIR8Sl44/AUb6bAta8IxIb7ICrYDH+fVhwpOoykkZ+jo0U0ndqsLz+pa6xHdW0N6prqFDO7Y8BojDiwSbF4oukVGhmHcFM0Qk0mBAcFIijAH/6+Fhh92mFoa4JPWx066sthbq5RbF0GogAF1CsQOHQ6Ihc8r94CmLmqBaRtYBU1lOG2Lx5Fm7lNMeBXpj2NqQkTFInnbANLLC7+wi7ewLZs2TLrPU/iNJFoKCxatMj6SFx3TZauSdveDij+2flxLNs4cXpGnMIRj/GJk0CiaRYcHGz9sTg9IBoRoiEhGjui2TF37lzr2qKxIBok9nz6amCJGOJUmWiOdL6nyp7YYkxvbyHsyatrA8t24sjeNcU426N0fTVmempgiRjiD67ibjLRvBPjxEdcjn777bdbG0edT4H19oZK0QAT88QeZmRkwGAwWGN1zW3Dhg3d3nnVW92dT0KJRpn4Toi3EIp9Fd+JadOmWb8Tovn4/vvvW/dRPKop9rLzd6QvJ9vPRQNLNOF++MMf2nWJviN7xrEUcLeAeOx3586d7l6G8Slgl0BUXBLeOpqNdovRrvEc5LxAgJ8PYkPNCPVvg6GjEc2N9aioqsY3JRVoamy8GnjcmGZsK/sf5xeyc6bSDSw7l0VwRBxCIuJgMoUjPCQQwQEGBBosMLbXwVJfBHNLvb2hOI4CFNCAQMiE7yA8+xENVMIS1CYgbQNLQK48sx7P5f9JEdPvjliCR8d+V5FYDGK/gGhgPffcc9ZL3EUjxtMf0cASDSRxOikyMrLX5W0NOXH32I9//GNPp+rSeqJxJ042dfeIX9fAtoaSaFI5cieZSwlyMgVULCBefiFedsAPBWQSiIiKxcfns1HZHCJTWqrNxejrg/7holHVCrQ1oqG+GsUlpfimpNKumrTewOoNwT8oDDFJyYiOiYcpPAxBfmYYm8vRUX4SlvZmu/w4iAIUUJ8AL3VX355pIWOpG1gC+O2j/8SfDrzvkvWiITPxq8k/dCkGJzsuYHt7njhhZM+l8I6v0PcMNrCuN2IDq+/vDUdQwCYgTieKR6/FqUp+KCCbgHj0f2N1Lk5VR8iWmtT5xIVbEBXYBoOlCY111SgtK8f5S6Uu5aznBlZPcEHh0YhPGoSYCBNCAwD/thpYas4BFr7B1aUvGydTQBIBXuouyUboLA3pG1hiPz45uRov7H7Lqa3hySun2JyeJO56Eh/xz+XLl0NcsC4ujL/77rvtfjTR6cW7mcgGFhtYSn6fGEtfAuLyZPHGweLiYn0VzmpVJSAe6T7hMwt7SuNVlbenkjX4AIOizQjyaUBjXQVOn7uIyirl7qSy1cEGlv07GtevP+Lj4xEdHoyA9iqY6/jfsfbrcSQF5BLgpe5y7YceslFFA0tsxPGqM3jj0IfY8k2BXfsiLmx/IO0Oxe68smtRDrLen/Twww9fveh43rx5eOGFF65eWO5pIjaw2MDy9HeO62lHQNzbJt6gyg8F1CBQGpyDDecvv9lYz5/oUB/EBovHAGtQVlqC46fOe4SDDSznmcOjYzFgUApiI0MRaK5DR9lx54NxJgUo4HEBXurucXJdL6iaBpZtlw5XFGLdxZ0oKDmEUzXn0drpkvch4UkYFzsK0xMnIbM/XzPtjW+2eDztZz/7GTZv3oz58+fj8ccfx6BBg7yRCtekAAUo4LRAQUGB9a2e/FBATQJNpilYeSpFTSm7nKu/EUgytcPYXonz587hYnG5yzGdCcAGljNq3c+JSUhG4sDBiAwPRpBPIzqKD8HSodxLnZTLlJEoQAGbAC9153fBUwKqa2B1haluqYUFFkQEhMMH9r09z1O4XIcCFKAABdQnIN7UKu694ocCahTwjR2P94+OVGPqduecFGlBsKEedZWlOHziJMwd3r9TiQ0su7fP4YH9h45GUkI/hPtbYGy4AHN9mcMxOIECFHC/AC91d78xVwBU38DiJlKAAhSgAAWUEhD3Xn3++ecoL/fOKQ6l6mAcfQuExKfhr4fTNYMQHuiDBFMLzC3VEA3mCy5euO4OGDaw3KF6fUy/wCAMSRmJfrFRCDLXwFxx0jMLcxUKUKBPAV7q3icRByggwAaWAogMQQEKUIAC2hDYunXr1Tv8tFERq9CrgCk+BW8enqLa8mNDgdiQJjTVluLoidOob2iWuhY2sDy/PT4GXwy9YTIS4uMQYqlBe9F+zyfBFSlAgWsE/GKHI+qW12EIDKMMBdwiwAaWW1gZlAIUoAAF1CZQWFiIDRs2qC1t5kuBHgUiY5Pw1tEsdMBPFUoJJgsiAxpRU1WEA0dOSfFooL1wbGDZK+WecQZfPySPnozEOBOCWkvRUXHKPQsxKgUo0KdAyNilCM/9SZ/jOIACzgiwgeWMGudQgAIUoICmBGpqarBq1SrU19drqi4WQ4HI6Di8fzoLtW0hUmIMjDIjzLce5aWXcPj4WSlztCcpNrDsUfLMGKN/IIaNHof4iBAENF6Cub7YMwtzFQpQ4KpAxE3/haCUGRShgOICbGApTsqAFKAABSigNoGvv/4ap0+fVlvazJcCdgmEm0xYXToV5+si7Brv7kGhgT4YaGpCTcVF7D9U6O7lPBKfDSyPMDu8iH9QKFJHpiE23B/GmpOwtMn9KKrDBXICBSQVMEYnI/rWP8IQJMf/7kjKxLScEGADywk0TqEABShAAe0IHDhwADt37tROQayEAt0I+Pn54VB7LvaVxXvNJznWDP+2chw7Xojyqlqv5eGOhdnAcoeqsjFNJhNShg1DlH8rUHtB2eCMRgEKXCcQfMNtMM14gjIUUFSADSxFORmMAhSgAAXUJFBcXGx9dLCjo0NNaTNXCjgtUBqciw3nk5ye7+jE6DAf9AuqR2nxeRw9od5HBPuqmw2svoTk+vmw1FFIio+EX91pnsqSa2uYjcYEIm/8HQKHzdJYVSzHmwJsYHlTn2tTgAIUoIDXBCwWCz7//HMUFRV5LQcuTAFvCDRFZGDlyaFuXVqctvJtLsH+Q0fR2NTi1rVkCM4Glgy74HgOUTHxSBk+HBG+9bBUabfB6rgMZ1BAGQFj5CBE3/ZHGIKjlQnIKLoXYANL918BAlCAAhTQp0B+fj727dunz+JZte4FDDHj8cGxkYo7jIhvRUPVRew9cFzx2DIHZANL5t2xL7dR6ZPRPyIAhvJD9k3gKApQwC6B4BtuhmnGz+0ay0EU6EuADay+hPhzClCAAhTQnMDZs2exZs0azdXFgijgiEBwXBrePpLuyJRux4YEAIMiGlB84QxOnNbn3UJsYLn8NZImQOKgoUge0A9BzRdhadbWXW3SIDMR3QlEzPsNglLn6q5uFqy8ABtYypsyIgUoQAEKSCwgHh1cuXIlSkpKJM6SqVHAMwIR/YbhjUOTnVqsfwQQ4VuJE8dPoKS8yqkYWpnEBpZWdvL/6ggJCcHIUWmIMtbDUsdHzbW3w6zIkwLGiAGIuvV1+IbGeXJZrqVBATawNLipLIkCFKAABXoWEI8NiscH+aEABS4LRMUNwJtHs9BhMdpFMjjagoD2UuTvOYC2tna75mh9EBtY2t7h0WPGo3+kH1BxQtuFsjoKuFEgOG0RTLOeceMKDK0HATaw9LDLrJECFKAABawClZWV1tNXra2tFKEABToJREbH4Z3CLDSZQ3p0GRRtQRhKsXHbHtp1EWADSx9fiRsmZSMh1Axz2TF9FMwqKaCwgGnOrxA88kaFozKcngTYwNLTbrNWClCAAjoXWL9+PU6ePKlzBZZPge4Fwk0mfFGcjUsNkdcMSIy0IMZYinVb2Ljq6bvDBpa+fleNy8hBnH8jzJWn9FU4q6WAiwK+4QnWtxL6hvVzMRKn61WADSy97jzrpgAFKKAzgVOnTmHdunU6q5rlUsAxgcDAQOxrnYb9pXGIN/kg2nAJm3fsdyyIDkezgaW/Tff1C8SEKZmIQgU6qvX58gL97TorVkIgaNQiRMzmo4RKWOoxBhtYetx11kwBClBAZwJtbW3417/+hfLycp1VznIp4JzAmYb++GJvi3OTdTiLDSwdbvqVkkPCozAmPR3hLRdhbijTLwQrp4ADAtE3vwr/gc69QMSBZThUgwJsYGlwU1kSBShAAQpcK1BQUIA9e/j4E78XFOhLICIiAgcOHECJMR35p/sazZ/bBNjA4nchMi4Ro0cOR1DVIVjMfLkBvxEU6E0gYFAmopa8TCQKOCzABpbDZJxAAQpQgAJqEigrK8Nnn30Gs9msprSZKwU8KhAWFoaKigocO3b5cuqWmOlsYDmwA2xgOYCl8aEJA4cgdWA8jNXHNV4py6OAawKm2b9A8KgFrgXhbN0JsIGluy1nwRSgAAX0JbB27VqcOXNGX0WzWgrYKWAwGBAQEIC8vLxrZrCBZSfglWFsYDnmpYfRI0enY0CEAZZq/u+PHvabNTou4BczDNFL34KPMcDxyZyhWwE2sHS79SycAhSggPYFjh8/jk2bNmm/UFZIAScEIiMjsXfvXtTW1l43mw0sx0DZwHLMS0+jM6ZOh6nlAsxNlXoqm7VSwC6BsMyHETrpe3aN5SAKCAE2sPg9oAAFKEABTQo0Nzdj5cqVqK6u1mR9LIoCzgqIxlVRURFOnDjRYwg2sBzTZQPLMS+9je4/OBWjhg2GoShfb6WzXgr0KmAIikD0HW/BGJFEKQrYJcAGll1MHEQBClCAAmoT2LVrl/V0CT8UoMBlAaPRiKCgIGzbtq1PEjaw+iS6ZgAbWI556XX0mMnTkBBQh46qc3olYN0UuE4gZMztCJ/+U8pQwC4BNrDsYuIgClCAAhRQk4A4dfXpp5+ira1NTWkzVwq4TSA2NhYnT57EuXP2/cWZDSzHtoINLMe89Dw6NCIa49NvQED5fj0zsHYKXCMQfdv/wD8xnSoU6FOADaw+iTiAAhSgAAXUJiBOmBw+fFhtaTNfCiguYDKZ0Nraet0l7X0txAZWX0LX/pwNLMe8OBoYMXosBoZ3wFJ7iRwU0L1A4NBcRC74ve4dCNC3ABtYfRtxBAUoQAEKqEigpKQEn332mYoyZqoUcI+AuOvq2LFjEL8nHP2wgeWYGBtYjnlx9GUBo68PJk+ehJC6QpJQQPcCEfN/i6Dhc3TvQIDeBdjA4jeEAhSgAAU0JbBu3TqcOnVKUzWxGAo4KhAcHIydO3c6Ou3qeDawHKNjA8sxL46+ViA5ORkp8UGw1H1DGgroVsAvfhRilr4F+Bh0a8DC+xZgA6tvI46gAAUoQAGVCJw/fx5fffWVSrJlmhRQXiA0NBTl5eW9vmHQnlXZwLJH6f/GsIHlmBdHXy8Q6O+HjEnp8Ks5SR4K6FYgfNqjCBl3l27rZ+F9C7CB1bcRR1CAAhSggEoEvvjiC1y8eFEl2TJNCigrEB4ejj179qCxsdHlwGxgOUbIBpZjXhzds8DkSRNhauIpYn5H9CngGxqH6G/9L3xDYvQJwKr7FGADq08iDqAABShAATUIFBYWYsOGDWpIlTlSQHEBf39/FBQUKBaXDSzHKNnAcsyLo3sXGD48FYPDW2BpriEVBXQnEJbxIEInf193dbNg+wTYwLLPiaMoQAEKUEBygU8//RRlZWWSZ8n0KKCsQEhICIqKinD27FlFA7OB5RgnG1iOeXF03wKREeEYN3IIfOvO9z2YIyigIQHf8P6IuesdGALCNFQVS1FKgA0spSQZhwIUoAAFvCZw6NAhbN++3Wvrc2EKeEMgIiICu3btQlNTk+LLs4HlGCkbWI55cbR9AgYfIGPyeIQ0nLFvAkdRQCMC4VP/HSHjv62RaliGkgJsYCmpyVgUoAAFKOBxgebmZqxYsQK1tbUeX5sLUsBbAuKydnc2bdnAcmxn2cByzIujHRMYM3ok4lHs2CSOpoCKBYyRgxBz59/g4xeo4iqYujsE2MByhypjUoACFKCAxwTEvT/i4mp+KKAHAXFRe11dHfbv3+/WctnAcoyXDSzHvDjacYFBiXEYHusLtDc7PpkzKKBCAdP0nyJ4zO0qzJwpu1OADSx36jI2BShAAQq4VaCtrQ2ffPKJ9S/0/FBA6wJhYWG4cOECzp93/504bGA59m1iA8sxL452TiAkwBeTRw2AsY2Xuzs+jKBeAAAgAElEQVQnyFlqEvCLHY6YO98GfAxqSpu5ulmADSw3AzM8BShAAQq4T+DIkSPYunWr+xZgZApIIiAuaxenrhobGz2SERtYjjGzgeWYF0e7JpA7cQT8m0tcC8LZFFCBgGnmUwgevUQFmTJFTwmwgeUpaa5DAQpQgAKKC3z22WcoKeEf4hWHZUCpBMR9Vzt27IDFYvFYXmxgOUbNBpZjXhztukBmZgZC6467HogRKCCxgF+/NMQs/YvEGTI1TwuwgeVpca5HAQpQgAKKCJw5cwZr165VJBaDUEBWAXdf1t5T3WxgOfaNYAPLMS+OVkZgfM4CRFfyDbzKaDKKrAIRc3+FoBE3ypoe8/KwABtYHgbnchSgAAUooIzAmjVrcPbsWWWCMQoFJBQQjw2Kk1fe+LCB5Zg6G1iOeXG0cgJjchYivnKbcgEZiQKSCfgnjkP0bX+SLCum4y0BNrC8Jc91KUABClDAaYHi4mKsXLnS6fmcSAHZBfz8/LB7926vpckGlmP0bGA55sXRygqkTpqJgU17lQ3KaBSQSCDixt8haNgsiTJiKt4SYAPLW/JclwIUoAAFnBbYvHkzjh075vR8TqSAzAIdHR04fPiwV1NkA8sxfjawHPPiaOUFBo6aiFTDKeUDMyIFJBDwHzgF0Tf/QYJMmIK3BdjA8vYOcH0KUIACFHBIoLq6GsuXL4f4Sz4/FNCagLio/eDBg14viw0sx7aADSzHvDjaPQJxA4ZjrKnMPcEZlQJeFohc+P8hMHmal7Pg8t4WYAPL2zvA9SlAAQpQwCGBXbt2Ye9ePirhEBoHq0LA19dXmu82G1iOfWV6a2AZfY2IComw/ooMNiEqVPwzApEhJoif+fkaYTQY4Wvwvfyfrb98YTSIX5f/b9uYmksnkB47EOb2VrS3tcDc3oaOthZ0tLfC3Nb6f/+5vdX6/7v8szbreOvPxT/bW9FUW47GqhK0NtU5VihHSy8QGhmLzMR26fNkghRwVCBw2CxE3vg7R6dxvMYE2MDS2IayHApQgAJaFmhpabGevqqvr9dymaxNhwKBgYHIz8+XpnI2sPrein5RQRgQH4qEmGCcrzmO2dlB1sbU5QaVCdGhkdZ/igaUrJ/2liY0Vpdc/lV15Z9X/3Pp1Z/BYpG1BObVjYDB14hZI8NoQwFtCfgYEPud92GMHKStuliNQwJsYDnExcEUoAAFKOBNgUOHDmH7dr4y3Jt7wLWVFwgNDZXue80G1uV9DvT3xeD+YdZfQ/qHXW1Y9Y8ORr/oYOW/DJJGbKwuRVOnRld9xSVUXjiGygtH0VJfJWnW+k4rLCIKGUlsPOr7W6C96sMyH0bopO9przBWZLcAG1h2U3EgBShAAQp4W2DFihUoLS31dhpcnwKKCYSHh2Pr1q2KxVMqkN4aWEZfA4YmhiNlQDhSxD+TTNb/OzE2RClSzcZprCq+2syquiiaWsdQV3pOs/WqqbDEwcMwKrRcTSkzVwr0KuAXm4qYu/5GJR0LsIGl481n6RSgAAXUJFBcXIyVK1eqKWXmSoFeBUwmE7Zs2SKlkpYbWAPiQjBqSBSGJoZdbVSJE1b8KCfQ3tJoPZ0lflVdPI7K85f/s8XMl28op2xfpOE3TMQgC99OaJ8WR6lBIGrxSwgYnKWGVJmjGwTYwHIDKkNSgAIUoIDyAnl5edi/f7/ygRmRAl4QCAsLw7Zt27ywsn1LaqWBZTD4IH1YNMamRGNMShTSh8UgKjzAPgSOUlyg+lKhtZFVcf4wSk7sQuX5I4qvwYDXC4ybkoOYBu+/3ZR7QwElBIJHLYJp9jNKhGIMFQqwgaXCTWPKFKAABfQo8PHHH6Oqinet6HHvtVZzcHAwdu7cKXVZam1giXupRKNKNKxE42p0cpTUznpPrq25HqUn96DkRAFKT4pfe/RO4rb6M6fPRWj5LrfFZ2AKeErAEBCKmG+/D9/QWE8tyXUkEmADS6LNYCoUoAAFKNC9wIULF/Dll1+ShwKqF/D19UVhYaH0b9JUSwPL38+ACamxmDa2H6aN7Y+B/UJV/x3RcwGioVV2ah9KT+1F2SnR2NoFc0e7nkkUrX3G7HkwFsvztlNFi2MwXQmE5/wEIelLdVUzi70swAYWvwkUoAAFKCC9gLjk+sgRPmoi/UYxwT4Fqqurcf78+T7HeXuAzA2s1EERGD88Bpmj462NK/GYID/aFOjc0Co/sx9lp/airblBm8V6oCpfoz9mTp0IlB/1wGpcggLuE/BPTEf0bf/jvgUYWVoBNrCk3RomRgEKUIACQqC9vR0ffvghGhr4lxZ+I9QtYLFYcPCgOu6hkamBFR7ih8zR/TBhRAwmpMZYL17nR58CtkcOLx3chIsHN6O+/II+IVyoOjY+CeMGB8PSUOZCFE6lgPcFRANLNLL40ZcAG1j62m9WSwEKUEB1AqdOncK6detUlzcTpkBngdDQUGzfvl01KN5uYAUF+GJaen9MG9MPOen9ERHGi9dV8+XxUKLijYaiiXXp0CaIhlZDZZGHVlb/MsNTR2GQH73Uv5P6rkA8QigeJeRHXwJsYOlrv1ktBShAAdUJrF+/HidPnlRd3kyYAjaB2NhY1TVhvdHA8jMaLt9ldaVxFRsZxC8RBewSMHe0WZtY1obWwU1orC6xa56eB00cPw6RrWf1TMDaVS4gLnEXl7mLS9350Y8AG1j62WtWSgEKUEB1Ao2Njfjoo4/Q2tqqutyZMAWEQHR0NPbu3Qtx95WaPp5sYHVuWiXEhqiJiblKKNDe2mxtYomTWRcPbkJzbYWEWcqR0oycTBgrj8mRDLOggBMCptnPIHjUIidmcopaBdjAUuvOMW8KUIACOhA4evQotmzZooNKWaJWBdR071XnPXB3A2v4QBNmT0zC7EmJGJoYrtXtZ11eFmhrqsdF6yOGl09mtTSoq5Hsbj5TdCymjEyApVr+F0u424Lx1SkQMDgLUYtfUmfyzNopATawnGLjJApQgAIU8ITA6tWrce7cOU8sxTUooLiA2u69cncDKzjQiNkTEzF7UhJyx/VX3JsBKdCbQEtDDS7s+xpn8v6FomM7iXVFIG1cBhLajtODAuoUMPgh7t7lEI8T8qMPATaw9LHPrJICFKCA6gTq6urwwQcfqC5vJkwBIRAcHIxdu3aho6NDlSBKnsBKHxZtbVqJ01b9o4NV6cGktSXwzeGtOL1zJU7n/wuwWLRVnBPV5EyfiYDyvU7M5BQKeF/ANPdXCB5xo/cTYQYeEWADyyPMXIQCFKAABRwVOH78ODZt2uToNI6ngBQC9fX1OH36tBS5OJOEqw0sU6g/5mcMwJxJSZg0kv9m3Jk94Bz3C1RdOmE9kSV+NVQVu39BSVcIDAlHzoRhsFSq97+zJKVlWh4QCB61EKbZz3pgJS4hgwAbWDLsAnOgAAUoQIHrBDZs2IDCwkLKUEB1AoGBgcjPz1dd3p0TdraBlZYchRszBlibV7ERgao2YPL6ERCPF4om1um8lSg/c0A/hXeqdOSYCUgys4Gly81XedG+Yf0Q9/1PVV4F07dXgA0se6U4jgIUoAAFPCrw3nvvoaGhwaNrcjEKuCoQEBBgfetge3u7q6G8Ot/RBpZoWIlfM8YneDVvLk4BVwXO7VljbWad37vW1VCqmz81dwaCKvapLm8mTIGoW/+IgKTxhNCBABtYOthklkgBClBAbQLffPMNPv/8c7WlzXwpYG26njp1SvUS9jSwBsSFWJtW4ldKkkn1NbMACnQWKDu9/+qprNbGWl3gGI3+mJmVDkslTz/rYsM1VGToxHsQlvVvGqqIpfQkwAYWvxsUoAAFKCCdgLj8Wpxi4YcCahIQp6/Ed1cLn94aWKkDI7B0ZjIWTR2EAH9fLZTLGijQo0BjVTEKt36CE5s+QFNthealho0cg8G+FzRfJwvUloB/v9GIXvqWtopiNd0KsIHFLwYFKEABCkgn8Nlnn6GkpES6vJgQBXoS8Pf3x8GDB9HS0qIJpO4aWPFRQbhvwQjcMTMZvr4+mqiTRVDAXoGGyiIUbv4QxzcvQ0t9tb3TVDlu6pTxCGo4o8rcmbR+BeJ/sBKGEL40ROvfADawtL7DrI8CFKCAygQaGxvxj3/8Q2VZM129C7S1teHo0aOaYejcwDL4+ODxO2+wNq4CA4yaqZGFUMAZgfryizix+UOc2LQMrU11zoSQfk5sTDTGJRpg6VD3XX7SQzNBRQVMs55GcNpiRWMymHwCbGDJtyfMiAIUoICuBY4fP45Nmzbp2oDFq0sgLCwM27ZtU1fSfWRra2A9sHgE7r0pFaHBfpqqj8VQwFWB2tJzKNy8DMc3LUN7S5Or4aSbn5WVgZDa49LlxYQo0JNA4NDpiFzwPIE0LsAGlsY3mOVRgAIUUJvAunXrNHEJttrcma/zAjU1NTh37pzzASScGZ4yH0/eNweR4QESZseUKCCPQE3RqasnsjraW+VJzMVMwiMikDk8BuZG7d/75SIVp0si4OMfgn4Pfy1JNkzDXQJsYLlLlnEpQAEKUMApgb///e9obm52ai4nUcDTAkFBQcjLy/P0sm5bLy0tDYsXL0ZiYqLb1mBgCmhRoOrSict3ZG1aBou5QxMlTsnORXjNAU3UwiL0IRB16x8RkDReH8XqtEo2sHS68SybAhSggIwCpaWlWLFihYypMScKdCtQVFSEsrIy1esMGDAACxYswOjRo1VfCwuggDcFKs8fuXwia/OH3kxDkbX9A0MxY9JwmKt4obsioAzidoGQCd9BePYjbl+HC3hPgA0s79lzZQpQgAIU6CJQUFCAPXv20IUCqhDw8/PD7t27VZFrT0mGh4dj3rx5yM3NVXUdTJ4CsglcPLARB1b9CeVn1H2CaWJWLiJr1V2DbN8N5uM+Ab+4EYi58233LcDIXhdgA8vrW8AEKEABClDAJvDVV1/h/PnzBKGAKgTEd7W6uloVuXaX5KxZsyB+iSYWPxSggPICHW0tOPD5n3DwyzeUD+6hiEb/QMyaNAzmmoseWpHLUMAVAR/0f3S7KwE4V3IBNrAk3yCmRwEKUEBPAu+++y6amrT3Nic97aFeag0MDER+fr4qyx0xYgTmz5+PlJQUVebPpCmgNoGS4/nYv+pPKD62U22pW/OdlJmNiLojqsydSetPIOaud+AXO1x/heukYjawdLLRLJMCFKCA7AL19fV4//33ZU+T+VHAKlBRUYFLly6pSkM03UTjavbs2arKm8lSQCsCh75603oiq71VXS8q8ff3w/RxybA0lGplK1iHhgVMs55BcNoiDVeo79LYwNL3/rN6ClCAAtIInDlzBmvXrpUmHyZCgZ4EQkNDsX27uh5RSE9PtzavkpKSuLEUoIAXBSrOHbI2sS7sX+/FLBxfeuLkyYhsLHR8ImdQwMMCIWNuQ/j0Jzy8KpfzlAAbWJ6S5joUoAAFKNCrwK5du7B3714qUUB6AfGYa2GhOv4iFxERYW1cTZ06VXpXJkgBPQkc2/CetZHVXFehirL9jQZMH58MS6M68lUFKpN0i4B/v9GIXvqWW2IzqPcF2MDy/h4wAwpQgAIUAPDFF1/g4kVeEssvg9wCkZGR2LRpk9xJXslu8uTJuOmmmxATE6OKfJkkBfQmUFN82trEOpP/uSpKz542A8FV+1SRK5PUr4CPrx/6PbJZvwAar5wNLI1vMMujAAUooBaBd955By0tLWpJl3nqVMDX11f6k4JGoxE333wzpk+frtNdYtkUUJfAqe2fomD5f6OlrlLqxBOHjMCo0DLAYpY6TyZHgdhvvwdjdDIhNCjABpYGN5UlUYACFFCbQG1tLZYtW6a2tJmvzgTE6astW7bAbJb3L29DhgyxNq+GDh2qs91huRRQt0DlhaPY9dHzEG8slPkze/ZM+BTzcX+Z94i5ARFzf4WgETeSQoMCbGBpcFNZEgUoQAG1CZw+fRpff/212tJmvjoTEPdJbd4s72MJubm5WLJkCfz9/XW2MyyXAtoQMHe0YddHv8fxDe9JW9C4rFmIqd0jbX5MjAJCIHjsUphyf0IMDQqwgaXBTWVJFKAABdQmkJeXh/3796stbearM4H6+nqIZqtsn7CwMGvjKiMjQ7bUmA8FKOCEwPFNH2D3xy+gvbXZidnunRJkisH09MForzjl3oUYnQIuCPgnjEX07X92IQKnyirABpasO8O8KEABCuhI4PPPP8c333yjo4pZqtoEQkJCsGPHDunSTk5Oxre+9S0kJiZKlxsTogAFnBcoKSxAwUfPo+LcYeeDuGlm7rzF8L+0xU3RGZYCrgv4GAPR74cbXA/ECNIJsIEl3ZYwIQpQgAL6E3j77bfR1tamv8JZsWoExGN5BQUFUuU7YcIE3HnnnQgKCpIqLyZDAQooI9DSUG19pPD0jhXKBFQoSvKYLKQYzsDSLt8JMYVKZBgNCMR+dxmMkYM0UAlL6CzABha/DxSgAAUo4FWBpqYmvPvuu17NgYtToC8BcUKwvLy8r2Ee+/ns2bOtl7XzQwEKaF/g0Oq/YM/yF6Uq9MYb56P9Qp5UOTEZCnQWiJj3GwSlziWKxgTYwNLYhrIcClCAAmoTKC0txYoVcv3bZbUZMl/3CgQGBiI/X543g91+++2YPn26e4tmdApQQCqBiwc3Wu/Fqik+I0VemdPnIrR8lxS5MAkKdCcQOvEehGX9G3E0JsAGlsY2lOVQgAIUUJsA30Coth3TX77BwcHYuXOn1wsXl7WLRwbHjh3r9VyYAAUo4HmB+opLKPjo9zi/d63nF++yYsLgYUgLledUqtdBmIB0AkEj5iNi7q+ly4sJuSbABpZrfpxNAQpQgAIuChw4cECK5oCLZXC6hgXEY66FhYVerTAhIQHf+c53MHDgQK/mwcUpQAHvC2z5y09xJn+V1xOZnZkGnzq+gMXrG8EEuhXwT5qA6Ftfp47GBNjA0tiGshwKUIACahPYvn07Dh06pLa0ma9OBMQF6Xl53r3nZdCgQbj33nsRGxurE3WWSQEK9CWw7e2ncMrLl7tPmzYVgVXyvSWxLzv+XB8CxsiBiP3uh/ooVkdVsoGlo81mqRSgAAVkFFizZg3Onj0rY2rMiQKIi4vD119/7TWJoUOH4kc/+hGMRqPXcuDCFKCAnALb33kWJ7ct91pyaROykdByxGvrc2EK9Cbg4xeIfv+2gUgaE2ADS2MbynIoQAEKqE1g+fLlqKioUFvazFcnAt68wH3EiBH493//d51Is0wKUMAZgZ3/+DVObPbOKZOw2IHITGyDpb3ZmdQ5hwJuF4h/aA0MAWFuX4cLeE6ADSzPWXMlClCAAhToRuCdd95BS0sLbSggnYA49XT+/HmUl3v+ouL09HTcf//90pkwIQpQQD6BvA+ew/EN73klsflzZ6Ljm71eWZuLUqAvgdjvvAdjVHJfw/hzFQmwgaWizWKqFKAABbQm0NbWhrfffltrZbEejQhERUVh48aNHq9mzpw5WLJkicfX5YIUoIB6BfZ++goOfvmGxwuYOX8RfC9u9fi6XJAC9ghELXkFAYMy7BnKMSoRYANLJRvFNClAAQpoUaCqqgoff/yxFktjTRoQiImJwfr16z1ayY033ogFCxZ4dE0uRgEKaEPgyNq3UfDxCx4tZmLOfERWevdFFx4tmIupSsA0+xkEj1qkqpyZbO8CbGDxG0IBClCAAl4TEI9nffXVV15bnwtToDeBkJAQ7Nixw2NIbF55jJoLUUCzAqd2foZtf/25x+obPGIshhnPe2w9LkQBRwTCMh5A6OT7HJnCsZILsIEl+QYxPQpQgAJaFjhy5Ai2buWjB1reYzXX1tjYiJMnT3qkBDavPMLMRSigC4FLh7Zg3WsPeKRWX6M/Zo4MBSwWj6zHRSjgiEDw6CUwzXzKkSkcK7kAG1iSbxDTowAFKKBlgYKCAuzZs0fLJbI2FQscP37cIy8YYPNKxV8Spk4BSQUu7t+A9X/8N49kNy97DMw1FzyyFhehgCMCAYOzELX4JUemcKzkAmxgSb5BTI8CFKCAlgW2bduGw4cPa7lE1qZSAR8fH+zfv9/t2bN55XZiLkAB3Qqc3LYc29951u31T5+WAb+q425fhwtQwFEBv9hhiLnr745O43iJBdjAknhzmBoFKEABrQts2LABhYWFWi+T9alQICgoCHl57r2YeNasWbjllltUqMOUKUABtQgc+uot7Pmne0+gjJ+QjuiWc2ohYZ46EjAEmhD/IO9a1dKWs4Glpd1kLRSgAAVUJrB69WqcO8c/9Kps23SRrrsvcJ88eTLuueceXViySApQwLsC4s2E4g2F7vqkDk/BQP8Kd4VnXAq4JND/R9sAH4NLMThZHgE2sOTZC2ZCAQpQQHcC//rXv1BUVKS7ulmw/AKBgYHIz893S6IjR47EI4884pbYDEoBClCgO4Gtbz+F0ztWuAVnwMABGBFe75bYDEoBVwX6/dt6+PgFuRqG8yURYANLko1gGhSgAAX0KLB8+XJUVPDf2upx79VQ84EDBxRPMzExEY8//jgCAgIUj82AFKAABXoTWPfag7h0aLPiSFHR0ZjQ36x4XAakgBIC8Q98CUNQhBKhGEMCATawJNgEpkABClBArwIffPAB6urq9Fo+65ZYoLa2FmfPnlU0w7CwMDz66KPo37+/onEZjAIUoIA9Ai311fj61ftRce6QPcPtHuPvH4Dc4cF2j+dACnhSIO6+FfANjffkklzLjQJsYLkRl6EpQAEKUKB3gXfeeQctLS1kooB0AqdPn0Z9vbKPxDz88MMYPXq0dLUyIQpQQD8CNUUn8fVrD6Kh4htFi543YQDMLcr+d6aiCTKYbgVi7/kQxoiBuq1fa4WzgaW1HWU9FKAABVQk8Oabb6ooW6aqFwGDwYB9+/YpWu6iRYswb948RWMyGAUoQAFnBIqO7cT61x9GR2uzM9O7nTMveyzMNecVi8dAFFBKIObuv8MvZphS4RjHywJsYHl5A7g8BShAAb0KtLa24m9/+5tey2fdEgsYjUbs2bNHsQxvuOEGPPTQQ4rFYyAKUIACrgqc2rEC295+ytUwV+fPm5kNc+kRxeIxEAWUEohe+hb8+/H0s1Ke3o7DBpa3d4DrU4ACFNCpQENDA9577z2dVs+yZRbw8/PD7t27FUkxPDwcP/rRj3jvlSKaDEIBCigpsOPdX6Jwy8eKhJw7cxospcreraVIYgyie4HoW1+Hf9IE3TtoBYANLK3sJOugAAUooDKByspKfPLJJyrLmunqQUC8IXDXrl2KlPrtb38bmZmZisRiEApQgAJKCjTVlGH1i/egtuSMy2Fnz8yBT+lBl+MwAAWUFoha/BICBmcpHZbxvCTABpaX4LksBShAAb0LFBcXY+XKlXpnYP0SCgQGBiI/P9/lzLKzs3HXXXe5HIcBKEABCrhL4GzBl9j85k9cDj9zRg58y9jAchmSARQXiLzpvxCYMkPxuAzoHQE2sLzjzlUpQAEK6F6ADSzdfwWkBQgKCkJeXp5L+SUmJlofHQwNDXUpDidTgAIUcLdA/rLf4dj6f7i0TG7uNPhX8BFClxA52S0CEXN/jaAR890Sm0E9L8AGlufNuSIFKEABCgAoLS3FihUraEEB6QSUaGA98MADGDt2rHS1MSEKUIACXQVaG2ux5uV7UXne+UvYp07LRlCV8/O5KxRwl4Bp5lMIHr3EXeEZ18MCbGB5GJzLUYACFKDAZYHz58/jq6++IgcFpBMIDg7Gzp07nc5rxowZuO2225yez4kUoAAFPC1w8cBGrH/9YaeXzcrORkgNG1hOA3Ki2wTCc36CkPSlbovPwJ4VYAPLs95cjQIUoAAFrgicOHECGzdupAcFpBMQj/1t377dqbySkpLw2GOPQZzi4ocCFKCAmgR2L38Rh1f/xamUM6dOQ2g1HyF0Co+T3CoQlvVDhE78rlvXYHDPCbCB5TlrrkQBClCAAp0E9u/f7/I9QwSlgDsEwsLCsG3bNqdC89FBp9g4iQIUkECgo70Va176HspO7XU4m6zsTITUHHN4HidQwN0CoZN/gLCM+929DON7SIANLA9BcxkKUIACFLhWQFySLZpY/FBANgGTyYQtW7Y4nBYfHXSYjBMoQAHJBIqO7cDal7/vcFbZmZMRXFfo8DxOoIC7BcKnPYqQcXwjsLudPRWfDSxPSXMdClCAAhS4RiA/Px/79u2jCgWkE4iIiMDmzZsdyouPDjrExcEUoIDEAvv/9TrEL0c+0zImILD+tCNTOJYCHhEwzXoawWmLPbIWF3G/ABtY7jfmChSgAAUo0I1AQUEB9uzZQxsKSCfgzAmse++9FxMnTpSuFiZEAQpQwFGBpppyrPqv29FYVWz31GkZ6QisP2f3eA6kgKcEIuY/h6Dhsz21HNdxswAbWG4GZngKUIACFOhegA0sfjNkFfDz88Pu3bvtTm/s2LEQd1/xQwEKUEArAge/+DP2rviD3eXkTLkBAQ0X7R7PgRTwlEDU4pcRMDjTU8txHTcLsIHlZmCGpwAFKECB7gVEg8CRJgEdKeBJgcOHD6Ojo8OuJR9//HEkJyfbNZaDKEABCqhBoKW+2noKq77cvqZU7qRR8G8qUkNpzFFnAtF3vAH//mN0VrV2y2UDS7t7y8ooQAEKSC0gHh8Up7D4oYCMAidPnkRjY2Ofqc2aNQu33HJLn+M4gAIUoIDaBA6v/gt2L3/RrrRnTEiBsaXCrrEcRAFPCsTc/S78YlI8uSTXcqMAG1huxGVoClCAAhToWWDv3r3YtWsXiSggpcCFCxdQVVXVa27R0dEQp6/EnVn8UIACFNCaQFtzPVb95+2oLTnbZ2mzx8TDx9za5zgOoICnBeLu/Sd8w/t7elmu5yYBNrDcBMuwFKAABSjQu4B4A6FoYFksFlJRQDqBkpISiF+9fZYuXYqcnBzpcmdCFKAABZQSOPr137Dro9/3Gs7P1wfTR0YotSTjUEBRgfgHV1n6WZIAACAASURBVMMQGK5oTAbzngAbWN6z58oUoAAFdC0gGlj79+9HS0uLrh1YvJwC4vSVOIXV0yc+Ph7PPPMMfH195SyAWVGAAhRQQKCjrdl6Cqv6m5M9RgsPMmLK0DAFVmMICigvEPbtjxAaPUD5wIzoFQE2sLzCzkUpQAEKUEA0sI4cOYL6+npiUEA6AXH/lbgHq6fPokWLMG/ePOnyZkIUoAAFlBY4tv4fyF/2ux7D9o/wx+ikEKWXZTwKuCzgYwyA77xXEDt0nMuxGEAOATaw5NgHZkEBClBAdwJsYOluy1VVsHgDoXgTYXefoKAgPP3004iKilJVTUyWAhSggDMC5o526ymsqovHup0+NC4IyXGBzoTmHAq4VcAnKBLI+TX6pU5x6zoM7jkBNrA8Z82VKEABClCgk4BoYIkGQUNDA10oIKWA+H6KRlbXj7j3Stx/xQ8FKEABvQic2LQMO9/7j27LFaevxCksfiggm4BPSBws2U+h/4hM2VJjPk4KsIHlJBynUYACFKCAawKigXXgwAE0Nze7FoizKeAmAfEIoXiUsOvniSeewODBg920KsNSgAIUkFPgs18vQE3RqeuSy0gJR1gg7wOUc9d0nlVYAjDlp+g/KkvnENopnw0s7ewlK6EABSigKgHRwMrLy4OPj4+q8may+hEQl7iLy9w7f9LT03H//ffrB4GVUoACFLgisHfFKzj4xRvXePANhPx6yCzQHpoE3ymPISFtqsxpMjcHBNjAcgCLQylAAQpQQDkB0cDatGkTxH1C/FBARoHi4mKUlpZek9p9992H8ePHy5guc6IABSjgVoGKc4esd2F1/sSH+2PMQF7g7lZ4BndaoCl0KAImP4jE0TlOx+BEuQTYwJJrP5gNBShAAd0IiAbWqlWrEBsbq5uaWai6BLq+iVB8V3/5y1/CYDCoqxBmSwEKUEAhgbV/uA9FR7ZfjTYiIRgDogIUis4wFFBWoDIwGabMB5B0w3RlAzOa1wTYwPIaPRemAAUooG8B0cB6//33kZKSom8IVi+1wJEjR9De3m7Ncc6cOViyZInU+TI5ClCAAu4UOL7pA+S995urS0wZGo7wIN5/5U5zxnZe4IIlEQnTH0HS2BnOB+FMqQTYwJJqO5gMBShAAf0IiAbWX/7yF4g7hcxms34KZ6WqEuh8D9aTTz6JQYMGqSp/JksBClBASYGmmnJ89uub0NpYi0A/A6almpQMz1gUUFTgcE0EUhc9gQHpsxSNy2DeE2ADy3v2XJkCFKCArgVsDazMzEw0NDTo2oLFyysgLnEXTayRI0fikUcekTdRZkYBClDAQwLb33kWJ7ctRz+TP24YwPuvPMTOZZwQ2HKmHRn3/BcGjpvjxGxOkVGADSwZd4U5UYACFNCBgK2BlZOTg+rqah1UzBLVKNDR0YHDhw/jzjvvxNSpfIuRGveQOVOAAsoKXDywEetffxipCcEYyPuvlMVlNMUEfIIisGbXGeQ+/BoGjZ+rWFwG8q4AG1je9efqFKAABXQrYGtgzZw5E+Xl5bp1YOHyC1y8eBE/+9nPEBoaKn+yzJACFKCABwRW/mYx0oKLERzA+688wM0lnBDwiUjGmq27kfPQHzB4wnwnInCKjAJsYMm4K8yJAhSggA4EbA2s7Oxs1NXV6aBilqhWAXFH28MPP6zW9Jk3BShAAcUFjnz4C0SWrFM8LgNSQCmBtqhR2Lh5G3IffAWDJt6oVFjG8bIAG1he3gAuTwEKUECvArYGlrhbyM/PT68MrFsFAgEBAfje976ngkyZIgUoQAHPCJR99Vu0n/jSM4txFQo4IVAbNgJ5O3Yg54GXMHjSAicicIqMAmxgybgrzIkCFKCADgRsDSzxWFZycrIOKmaJahZYunQpIiIi1FwCc6cABSigmED5+/egrbxQsXgMRAGlBS5aknD08EFM+8GLGDJlodLhGc9LAmxgeQmey1KAAhTQu4CtgSUcMjIy0NjYqHcS1i+xgLjAfdSoURJnyNQoQAEKeEag9ZsDqPjkIc8sxlUo4KTAgfJAlBQXYdoP/htDpixyMgqnySbABpZsO8J8KEABCuhEoHMDi28i1Mmmq7jMIUOGYM4cvoZbxVvI1ClAAYUE6vPeQl3eXxWKxjAUcI/AhqPVaO+wYOp9LyA5Y4l7FmFUjwuwgeVxci5IAQpQgAJCoHMDKysrC/X19YShgLQC4h4s8RhhUFCQtDkyMQpQgAKeEKj48D60lhz1xFJcgwJOCfj4h2LNngvWuVO//3skZ97sVBxOkk+ADSz59oQZUYACFNCFQOcG1ujRo2EwGHRRN4tUr8DkyZORnp6u3gKYOQUoQAEXBZpPbUTVqqddjMLpFHCvgCU0EV/vPGRdJPve5zE06xb3LsjoHhNgA8tj1FyIAhSgAAU6C3RuYEVFRSEpKYlAFJBawGQy4bbbboPRaJQ6TyZHAQpQwF0C1V88g6aTG9wVnnEpoIhAY3gqtm3faY2V9b3/REr2bYrEZRDvC7CB5f09YAYUoAAFdCnQuYElAMaNG4eOjg5dWrBo9QhkZ2cjLS1NPQkzUwpQgAIKCbSVHkP5su8rFI1hKOA+gW+Mw3B4X/7lBtY9v0PK1Nvdtxgje1SADSyPcnMxClCAAhSwCXRtYInGQF1dHYEoILVAbGwsbrmFjyJIvUlMjgIUcItA3ZZXUb93mVtiMygFlBTYVRKE6rJvrCEzv/tbDJu2VMnwjOVFATawvIjPpSlAAQroWaBrAyszMxMNDQ16JmHtKhGYPn06hg8frpJsmSYFKEAB1wXMTVUof+876GisdD0YI1DAjQKGyEFYvWXf1RXYwHIjthdCs4HlBXQuSQEKUIAC176FUHiMGDEC/v7+pKGA9AIJCQlYuHCh9HkyQQpQgAJKCTTs+xC1m/+gVDjGoYDbBNrixmHj+vVX42d8+z8wPPdOt63HwJ4VYAPLs95cjQIUoAAFrgh0PYEVGBjIUy38dqhGYO7cuRg8eLBq8mWiFKAABZwWsJhR/uEPIO7A4ocCsguUBaVh366tV9OccvevkDr9btnTZn52CrCBZScUh1GAAhSggLICXRtYIvrkyZPR3Nys7EKMRgE3CAwaNAjz5s1zQ2SGpAAFKCCXQMOBT1C78SW5kmI2FOhBoKAkCFVX7r8SQ6bc/UukTv82vTQiwAaWRjaSZVCAAhRQm0B3DSzeg6W2XdR3vgsWLEBiYqK+EVg9BSigaQFLewvKl92H9srTmq6TxWlDwBAxGKu37r2mmMl3/gIjZn5HGwWyCrCBxS8BBShAAQp4RWD//v146623rll71KhRMBqNXsmHi1LAUYGUlBTMnDnT0WkcTwEKUEA1AvV7P0DdltdUky8T1bdAW2w6Nm7YcA3CpG89g5Gz7tE3jIaqZwNLQ5vJUihAAQqoSaC7BpbJZIJ4NIsfCqhF4Oabb0ZcXJxa0mWeFKAABewWMLfUoXzZ99FRc8nuORxIAW8KlAWNxL5d269tYC19GiNnf8+baXFtBQXYwFIQk6EoQAEKUMB+gYMHD+KNN964bgLvwbLfkCO9L5Camorc3FzvJ8IMKEABCigsUF/wd9Rt/x+FozIcBdwnsLs0CJWl31yzwMQ7fo5Rc77vvkUZ2aMCbGB5lJuLUYACFKCATeDQoUP485//fB1IdnY26urqCEUB1QjMmTMHQ4YMUU2+TJQCFKBAXwIdjZWoWHYvOurL+hrKn1NACgGfiMFY0+X+K5EYG1hSbI9iSbCBpRglA1GAAhSggCMCPTWwxowZ40gYjqWA1wViYmKwaNEi+Pn5eT0XJkABClBAGYEnYOlYgbaSUWg67IvGo8XKhGUUCrhJoCXqBmzevPm66BNuexJp837gplUZ1tMCbGB5WpzrUYACFKCAVeDIkSP405/+dJ1GbGws+vfvTyUKqEpg3LhxmDRpkqpyZrIUoAAFuhcQb3Ebf92PzE0ZaDmbgPqCerRX1RKPAlIJXDIMxpED176BUCQ4/tafYvT8B6TKlck4L8AGlvN2nEkBClCAAi4IHD16FH/84x+7jTBlyhQ0NTW5EJ1TKeBZAR8fHyxevBjx8fGeXZirUYACFFBcYC6Atb1HtcSirXIcmo+HoL6gSPEMGJACjgj4+Idi89EyNDc1Xzdt/K2PY/T8Bx0Jx7ESC7CBJfHmMDUKUIACWhborYGVkZGBxsZGLZfP2jQoIN6gOW/ePA1WxpIoQAH9CPwvgPsdLre1dgjMlWPRuL8dLefKHZ7PCRRwRaAjJg3rN27tNsS4m3+CG256yJXwnCuRABtYEm0GU6EABSigJ4Fjx47h9ddf77bkkSNH8j4hPX0ZNFTr1KlTMWrUKA1VxFIoQAH9CIjTK2MBnHCxZH901GWh+VQ06vIqYGm5/lSMiwtwOgWuESgLGoV9u7b10MD6MW646WGKaUSADSyNbCTLoAAFKKA2gRMnTuC1117rNu2AgACkpqaqrSTmSwGEhIRYHyUMCwujBgUoQAGVCTwL4L8Uz9nSMQRtZWloOmxE42FeBq84sM4D+vgHI/+CGdVl3T/Kmr7kUYxZ8EOdK2mnfDawtLOXrIQCFKCAqgR6a2CJQjIzM9HQ0KCqmpgsBYSAOEE4bdo0YlCAAhRQkYC4/DoLgPtPS5mbJqP1QhLqxGXw5bwMXkVfEjlTjR+Dtes29Zjb2EX/DvGLH20IsIGljX1kFRSgAAVUJ3D69Gm8/PLLPeY9ZswY1dXEhClgE5g7dy4GDx5MEApQgAIqEbgRwFeez9USjfaqCWg6EYr6/G88vz5XVL1AdcQE7Nr6dY91pC9+FGMW8gSW6jf6SgFsYGllJ1kHBShAAZUJXLp0Cc8//3yPWYtHsYYOHaqyqpguBS4LxMXFWR8lNBgMJKEABSgguYB7Hh10pmhLWxpai1LQsL8DLWd4Gbwzhnqa42MMwIGaSBSfOdpj2eNv/SlGz39ATyyarpUNLE1vL4ujAAUoIK9AaWkpfvvb3/aaoLgQu7aWjxfIu4vMrDeBCRMmQPzihwIUoIC8AssB3C5pegZ01E1Fy5lY1OVXwNzo/scbJYVgWj0IGPqPx+q163r1mbj0KYyafS8NNSLABpZGNpJlUIACFFCbQE1NDZ59Vvxb354/4i//bW1taiuN+VLgqkBubi5fSMDvAwUoIKnAWQBzAJyUNL8uaZkHoq3sBjQe8Ufjwe4v7FZHIcxSKYGG+GnYvm5lr+Gm3PVLpM74tlJLMo6XBdjA8vIGcHkKUIACehVoamrCk08+2Wv5UVFRSEpK0isR69aAgHiEcP78+fwea2AvWQIFtCfwLQAfqbYsc/NEtF4YgPq9TWgrrlZtHUzcOQEfgxHHO4bi3OGdvQbI/O5zGDbtDucW4SzpBNjAkm5LmBAFKEABfQiYzWY8+uijfRabk5OD6mr+wbRPKA6QVsBkMmHJkiUIDAyUNkcmRgEK6E3gBQBPaadoSwTaqyehuTAcdTsvaacuVtKjgG//dHy1dkOfQln3Po+UrFv6HMcB6hBgA0sd+8QsKUABCmhS4Mc//jHa29t7rS0jIwONjY2arJ9F6UcgISEBCxcu1E/BrJQCFJBY4EsAN0mcn+upWdpHorVoOBoPmtF8ssz1gIwgnUBdzCTs3Limz7ym3f8ihkzm//72CaWSAWxgqWSjmCYFKEABLQr8/Oc/R0NDQ6+libe59evXT4vlsyadCQwfPhzTp0/XWdUslwIUkEtA3Hc1F8AZudJyczYdDVPRcjoO9QVV6KhrcvNqDO9+AR8crI9F8dnjfS6V+9CrGDRhXp/jOEAdAmxgqWOfmCUFKEABTQr84he/sOvxwKysLNTX12vSgEXpS2DixIkYP368vopmtRSggEQCMwH0/diVRAkrn4o5CW3lY9B0zB8N+4qVj8+I7heIGYm1G7fbtc6MR/6EAWPF954fLQiwgaWFXWQNFKAABVQq8Nvf/halpaV9Zp+WlgZfX98+x3EABdQgIB4lFI8U8kMBClDAswI/APBXzy6pgtUsLePRcnEQGvc1o+VSlQoyZorloWOwd+cmuyBmP/YWEtKm2TWWg+QXYANL/j1ihhSgAAU0K/DCCy/gwoULfdYn3uQmTq40Nzf3OZYDKCC7gI+PD+677z42ZWXfKOZHAU0JPAfgV5qqyD3FhKK9egqaT5pQn1cCS0eHe5ZhVKcFfE2J2Hy4CI3VFXbFmPOTt9F/ZKZdYzlIfgE2sOTfI2ZIAQpQQLMCr7zyCk6dOmVXfZMnT2YDyy4pDlKDQGhoKO6++241pMocKUAB1Qv8A8B3VV+FNwqwtA9HW8kINB60oOkEL4P3xh50XbMtIQsb16yyO5WFv/wUUQNG2j2eA+UWYANL7v1hdhSgAAU0LfDmm2/iwIEDdtUYHR2NxMREu8ZyEAXUIDBkyBDMmTNHDakyRwpQQLUCmwHkqjZ72RI3N2aj+Ww8GnZXo72Kb0j2xv6c8R2Fk/u32b30t17egYDQSLvHc6DcAmxgyb0/zI4CFKCApgWWLVuGrVu32l3j1KlTUVtba/d4DqSA7ALiQnfxeCw/FKAABZQXKAAwSfmwjHhZwJKAtoqxaDoWgIY9vAzeE18L3wFT8NWXX9m9lNE/EHe/vs/u8RwovwAbWPLvETOkAAUooFmBVatW4csvv7S7vtTUVAQEBNg9ngMpoAaB9PR0iEdk+aEABSignMBRAKOUC8dIfQpYWsddvgz+QAtazvMy+D7BnBhQ138mdq5dbvfM8PjBuPk5+xtedgfmQK8JsIHlNXouTAEKUIACmzZtwscff+wQRHZ2Nurq6hyaw8EUkF1gzJgxyMjIkD1N5kcBCqhC4DyAQarIVLtJBqOjNgPNJyNQn18Kc2u7dkv1UGV+scOQd7oRFecO2b2iuLxdXOLOj3YE2MDSzl6yEgpQgAKqE9izZw/++lfHXuk9adIktLS0qK5WJkyBvgTS0tIgGrT8UIACFHBeQLyZLcb56ZzpFgFLxzDrZfBNR4DGI7wM3hnk9gEzsOHLfzo0NSXrFmTd+7xDczhYbgE2sOTeH2ZHAQpQQNMChYWFePXVVx2qMTg4GKNHj+YbCR1S42C1CIwYMQI5OTlqSZd5UoACUgk0AwiSKiMm072AuSkTLef6oX5PLdrLG8jUh4CPMRCF7QNx5lCeQ1ZjFv4Q6YsfdWgOB8stwAaW3PvD7ChAAQpoWqCoqAj/+Z//6XCNvMzdYTJOUJHA8OHDMX36dBVlzFQpQAHvC4gmSKj302AGjgtY4tBWOR7NJwJRv4uXwXcHaEmYjK/XrHbYNvO7z2HYtDscnscJ8gqwgSXv3jAzClCAApoXaGhowM9//nOH60xISEBMDB+RcBiOE1QjkJKSgpkzZ6omXyZKAQp4U2AXAL4Iwps7oOTalraxaP1mMBr2t6LlLC+DF7ZFgaNxqGCLw8yzH3sLCWnTHJ7HCfIKsIEl794wMwpQgAK6EHj00UdhNpsdrjUrKwv19fUOz+MECqhFYPDgwZgxYwb8/PzUkjLzpAAFPC7wNwDf9/iqXNBTAv7oqJuKltMm1OWXw9zU5qmFpVnHED0MqzflO5XP4v/4HBEJKU7N5SQ5BdjAknNfmBUFKEAB3Qg8++yzqKmpcbje5ORkhIbycQmH4ThBVQKJiYnWJpa4+40fClCAAtcK/BLA74iiJwHzULSWjkTTUQMaD5bqovLqsNHYtcPx01cC567XCuAXyD8raumLwgaWlnaTtVCAAhRQocDzzz+PS5cuOZU578Jyio2TVCYQFxdnbWKZTCaVZc50KUAB9wn8GIBjL0FxXy6M7C0Bc3MGWs73Q+PeerSWaO9UuiE4CtuOlKG+vtZh4oDQSHzr5R0Oz+MEuQXYwJJ7f5gdBShAAc0LvPHGGzh48KBTdYo3tvn7+zs1l5MooCaBqKgoiMdmxf1v/FCAAnoXuA/A23pHYP1dBSwxaK8ej+bCYNTt1MZl8A1R47B983qn9jp+2ETMe/IfTs3lJHkF2MCSd2+YGQUoQAFdCKxatQpffvml07Xm5uaiqoqXnDoNyImqETAYDMjMzERaWppqcmaiFKCAkgLnADwO4J9KBmUsjQpY2m9Aa1EyGg+0ovmU+v6c5GtKQt7JGlSVnHdqh8TbB8VbCPnRlgAbWNraT1ZDAQpQQHUChw4dwp///Gen8x4zZozTczmRAmoUEA2s7OxsNabOnClAAacFVgP4CYCjTkfgRD0L+KKjfipazkahflcFOupapcdoScjB5jWfOZ3nxKVPYdTse52ez4lyCrCBJee+MCsKUIACuhGora3FM88841K9M2fORHl5uUsxOJkCahIQjxLm5OQgPDxcTWkzVwpQwCmBP1xpXjk1mZMocL2AeTDaytOsl8E37C+TTsgYORh5ZxtReeG407nNfuwtJKRNc3o+J8opwAaWnPvCrChAAQroSsDZNxHakCZOnIjWVvn/baKuNpXFul0gJCTEehJr8ODBbl+LC1CAAt4QaLzSuHrTG4tzTR0JmFsmofVCIhr21aP1G+9fBt/QPwfb1zp/+kps3a3Pr0NodKKOdlEfpbKBpY99ZpUUoAAFpBZw5SJ3W2GzZ89Gaak+Xikt9WYyOY8LTJo0CePGjfP4ulyQAhRwp8DuK82rLe5chLEp0I1AJDpqJqKpMAR1O4sAs49HlXyjhmDr4RLUVzj3hmqRrNE/EHe/vs+jeXMxzwiwgeUZZ65CAQpQgAK9CLh6kbsILf4S39LSQmcK6FJg6NChmDVrli5rZ9EU0J7Au1cua+ej8drbW/VVZGkfhbaSFDQebEfTiUq3F1ATm4X8DatcWidqwEgs/OWnLsXgZDkF2MCSc1+YFQUoQAFdCbh6kbsNa/r06aisdP8frnS1OSxWNQJRUVEQJxEjIiJUkzMTpQAFugo8CeBFslBAWgFz4zQ0n41BfUEFOqqVvb7BEJWMDQWFaG2sdan+IZMXYtr9/H3kEqKkk9nAknRjmBYFKEABPQkocZG78BJvZ/P19dUTHWulwDUCBoMB4qUGycnJlKEABVQlcACAaF6tUVXWTFbnApYBaKsYjaZjfmjY4/o1DuWmSdi7zfXfA+mLH8WYhT/U+eZos3w2sLS5r6yKAhSggOoEXL3I3Vbw1KlTIRpi/FBAzwILFxYgIYEXP+v5O8Da1SQgHhkUzasSNSXNXClwnYCldQJaLw1Aw/5GtJx37M9iPpFDsWbrHsBidlk296FXMWjCPJfjMIB8AmxgybcnzIgCFKCALgWUuMhdwA0ZMgRhYWG6NGTRFIiNbcOiRW/BaNwvziQCEH8x5gXv/GZQQF4BPjIo794wM9cEwtFROxHNp0yozyuCuY+nDYuDx+Bg/ibXlrwy+7bfb0BIVH9FYjGIXAJsYMm1H8yGAhSggG4FlLjI3YbHU1i6/RrpuvAZMwoxbFh3d378GsB/6NqGxVNAPoG9AJ7iI4PybQwzcpOApSMVbaXD0HjYgqYjFdeuEjEUa7cWKLJyWNxA3PI71x9DVCQZBlFcgA0sxUkZkAIUoAAFnBEoLCzEq6++6szU6+ZERkYiNTUVjY2NisRjEArILGAw+ODuu5chOHh9L2mK01j/DeBGmUthbhTQgUAbgBcA/B5Agw7qZYkU6F7A3JSFlvPxqC+owpnqgTi2P08RquE530LGd36jSCwGkU+ADSz59oQZUYACFNClQEdHBx577DHFas/MzERDA/9yoBgoA0kpMHFiEcaPfw5Ah535/QjAMwD62TmewyhAAeUEVlxpXCnzF3Xl8mIkCnhPoLk5Ex89qtwbpHMf+gMGTZjvvYK4slsF2MByKy+DU4ACFKCAIwLiBJY4iaXEx8fHB7m5uaisVO4PRUrkxRgUUErgjjvWIjLyEyfCpQB4GsB9TszlFApQwHGBk1caV//r+FTOoICmBYzYubM/Tvw1WLEqb39hI4Ij+S9pFAOVLBAbWJJtCNOhAAUooGcBJe/BEo7jx49He3u7nklZuwYFhg+vRW7uS/DxKXaxukVX3nw2zcU4nE4BCvQs8Icrjwy6+vuVxhTQnkBp6TTk5W1B1b9SFSkuauAoLPzFPxWJxSByCrCBJee+MCsKUIACuhQ4duwYXn/9dUVrnz17NkpLSxWNyWAU8JbAwoW7kJDwF4WXfxzAEwD4xiaFYRlO1wJfAHgFwNe6VmDxFOhJoKMjFf9/e3cCZVd5nvn+OafmeZ5LJRVSaZbQVEgICSEhMDGTcXDii1cSO2F59e107L69OknHjmP6prF97TjYOLiNoYMBGw8yM7GRBBZikNAAmkDzXCWVVKpSzcOp6dy1DypREhrq1Jn2953/XqtWadj7+97391aCedh7n9/9bl/gr8MVYE1b+UXV/onz4QgctgoQYNk6WfpCAAEEDBTo6enR3/6t85Hi4Tuqq6tVWFgon88XvkVZCYEoCxQW+nTnnY8pKWlXhHa+5tzdWP8pQuuzLALxIvCWpEck/TpeGqZPBMYksHfvtTpwYEdYAyzefzWmURh1EQGWUeOiWAQQQMB+gXC+B2tYa8mSJWpvb7cfjw6tFFi+fL9qar4fpd4+de5urJVR2o9tELBFYNu54Ir3XNkyUfqInEBn5yKtW/fu+Q3CdQcW77+K3MzcsjIBllsmQR0IIIAAAgGBl156SWvWrAmrhtfr1eLFiwmxwqrKYpEW8Hj8+sIXfq309HWR3uoS639ZkvM1PwZ7syUCJgk4L2h37rhyvvpNKpxaEYiRQL7efjtJLS2nwxpgFU2coz/6+1/FqCe2jZYAAVa0pNkHAQQQQGBUAjt37tRPf/rTUZ0bzEkzZsxQQkJCMJdwLgIxE5g//4Tmz/+upN6Y1fDRxgRZMR4A27tWoEHSj88FVy2urZLCEHCbQEPDIm3d+vHdV0594bgDi/dfuW3SkamHACsyrqyKAAIIIDBGgba2Nn39618f49VXvoxHCSPCyqJhFvjc59YoMQZw0QAAIABJREFUL+/ZMK8a6nIEWaEKcr0tAk5w9aikxySdtKUp+kAgKgJ9fbO1evXOT+wVjgBrxX/536qcvTwqfbBJ7AQIsGJnz84IIIAAApcR+P73v68jR46E3Sc3N1fTp09XZ2dn2NdmQQRCFZg0qUU33fSwvF43/0sxQVaoc+Z6UwUIrkydHHW7R2D37lk6dOiTH0YSaoCVml2gP/7W60pITnVPs1QSEQECrIiwsigCCCCAQCgCr7zyil599dVQlrjstfPmzdPAwEBE1mZRBMYqcMcdm1VebtLLn50g6y8lLRxry1yHgCECBFeGDIoyXS7Q1rZEb7759iWrDDXAqr7uDi29/19cLkB54RAgwAqHImsggAACCIRV4MCBA3I+jTBSx4oVK9TU1BSp5VkXgVELFBT06K67HldS0gejvsZdJ35B0pck3eyusqgGgZAFCK5CJmQBBM4JDA2N05tvdqujozkiAdbiv3hQk274Y7zjQIAAKw6GTIsIIICAiQL//M//rNOnP/6EmnD2UFZWppqaGrW2toZzWdZCICiBm27aq8mTHwrqGveefPe5IMv5zoGAyQJbJT1z7isy/wwyWYfaERiLQH39Em3bdum7r5z1QrkDy+NN0GcfXKuMgvKxlMY1hgkQYBk2MMpFAAEE4kVg1apVWr9+fcTaXbx4Me/CipguC19JwOMZ0he+8Gulp79hIZRzJ5ZzR5ZzZxYHAiYJPHcutHLbByiYZEitCHxSoLd3odau3XRFmlACrPLpN2jlfzXpEXx+SkIRIMAKRY9rEUAAAQQiJrBr1y49+qjzSU+RO2655ZaI3eUVuapZ2WSB+fPrNX++83hsu8ltjKJ2591YfybJeaSjdBTncwoCsRBoHHG31ZZYFMCeCFgt4PdXaPPmJDU2Ho1YgDX/j/+7Znzqfqsdae5jAQIsfhoQQAABBFwp0N/frwceeEBtbW0Rq6+oqEgzZszQ2bNnI7YHCyMwLPC5z61WXp5zl0c8HfnnQiwnyPpUPDVOr64W2CzpVzwm6OoZUZwNAkeOLNYHH2y4aiuh3IF1+9d+q4IJM6+6ByfYIUCAZccc6QIBBBCwUuCpp57S5s3Ov2hE7pg/f76csIwDgUgJTJzYrOXLH5XXeyxSWxiybu2IMGuSITVTpj0CByW9dO4rco+n2+NFJwiEJtDSskxvvz26/1sba4CVXzVdd/xjvP2HodDmYvrVBFimT5D6EUAAAYsFtmzZoieffDLiHS5fvlzNzZf+ZJyIb84GVgvcfvu7qqh4wuoeg28ueUSQxadGBe/HFaMXcO6uHQ6tnO+Do7+UMxFAYMwC/f1ztWbNDg0NDY1qjbEGWDNu/UvNv/fvRrUHJ9khQIBlxxzpAgEEELBSoKOjQ9/85jfV19cX0f5SU1O1cOFCtbS0RHQfFo8fgYKCbt1115NKStoeP02PqVPnTizn0cLhLyfc4kAgVIGRodWZUBfjegQQCEogR9u2lau+fs+orxprgLXyq4+pfMbSUe/DieYLEGCZP0M6QAABBKwWeOyxx7Rjx46I9zh9+nSlpaXxOGHEpe3fYNmyDzVlysP2Nxr2DqsuCrMyw74DC9oq0ClpraQ1574fsrVR+kLA9QL19Uu1bdtbQdU5lgArr3KK7vynF4Pah5PNFyDAMn+GdIAAAghYLfDmm2/qN7/5TVR6XLp0aURfGh+VJtgkZgJe75Duu+9XSk8f3Ts/YlaoERs7n1w48s4s52XwHAiMFDg9IrBygivn9xwIIBBLgc7OpVq3Lrjwyql3LAHW7Dv+WnPu+ptYtsveMRAgwIoBOlsigAACCIxewPmEwAcffFA+n2/0F4Vw5i233KLTp/kXoRAI4/LSefOOa8GCn0jiXWrh/wHIlbRc0k3nvs8K/xasaIiAc2fVyDutnDuvOBBAwA0Cg4PT9MYbJ9XdHfynR48lwHJe3u68xJ0jvgQIsOJr3nSLAAIIGCnwzDPPaMOGq38Mcziaq6io0JQpU9TU1BSO5VgjDgTuvff3ys9/IQ46dUuL8y8KtNLdUhh1hF3ACaicuzmcr7fPfQ/7JiyIAAIhC3i1e/e1OnRo25hWCjbAKp+xRCu/+viY9uIiswUIsMyeH9UjgAACcSGwZ88ePfLII1Hr1Xmh+8DAAO/Dipq4mRtNnNikm256QgkJB81swIqqi0fcmbVE0kwruorvJjZJch7DXXfuKzp338a3Od0jEJpAY+Mybdo09sfngw2wFn3hAU1e9vnQiuZqIwUIsIwcG0UjgAAC8Sfw0EMP6dCh6L2Y99Zbb9WpU6fiD5qORyVw++0bVVHxs1Gdy0nRFKiWtECSc5fW9ZKcUMsbzQLYK2iBdyVtlPTGucCqI+gVuAABBGIn0NOzWK+9Ftpd8sEEWMnp2br7f/5OaTmFsWuanWMmQIAVM3o2RgABBBAIRmD9+vVatWpVMJeEfC4hVsiE1i2Ql9ehu+/+tZKTt1jXm50NOY8XOoGWE2Y5H7XuBFo5drZqRFfOfxRwwirnX3ad787XkBGVUyQCCHxSYGhogjZu7NfZsydC4gkmwJq4+B7d8MVvh7QfF5srQIBl7uyoHAEEEIgrgY6ODn3rW9+S8z1aR3FxsaZPny7nRfIcCCxb9oGmTHFe1N4PhtECzl1azovgnS/nkUPn+wyjO3Jn8T2SPpC0eURodcSdpVIVAgiMSeDQoYXavdt57De0I5gAa/l/fkTj5twc2oZcbawAAZaxo6NwBBBAIP4EnDuwnDuxonnMmDFDqampvA8rmugu28vrHdTnP/9bZWb+wWWVUU74BJzHDIfDrOHvUyVNDN8W1q40eC6o+vCi74et7ZjGEEBAOnVqhbZsCc8/F0cbYOWUTdTd//M/4I9jAQKsOB4+rSOAAAKmCTjvwHLehRXt4/rrr1dXV1e0t2U/FwjMnXtUCxb8uzye0y6ohhKiL5AgabKkKee+O78e/r3zAvl4OZyQ6tiIr6OShgOrvfGCQJ8IIHBOoLX1Vr311pqweYw2wJr5R1/WvHv+W9j2ZSHzBAiwzJsZFSOAAAJxLeB8GqHzqYTRPpYuXaq2trZob8t+MRS4997fKz//hRhWwNbuFsg9F2aNk1QmqfwS3wvc3UKgunZJzmPSzlfjRUHVcGhVb0AflIgAAtEQ6OlZqddeey2sW402wLr9679VwXg+bTas+IYtRoBl2MAoFwEEEIh3gQ0bNuiZZ56JOoPH45ETYrW2tkZ9bzaMrsA11zRq+fJnlJAQ/aA0up2yW+QFkkcEW07glSUp89zX8K8v/u5cM9qjT9Lwl2/Er50/G/l7J3x3AqrmEWHVcGjFO91Gq815CMS7wODgQq1evV2Dg87/fwnfMZoAq/q627X0/u+Hb1NWMlKAAMvIsVE0AgggEL8CPp9PDz74YExerF5aWqpJkyapvd25Y4HDRoFPf/odVVY+ZWNr9IQAAggggEAIAtnauLFcTU3hf2x4NAHWzV95TBUznU+T5YhnAQKseJ4+vSOAAAKGCrzyyit69dVXY1K981L3jIwM9fb2xmR/No2MQF5eu+666zmlpGyMzAasigACCCCAgMECe/eu0IED4Xlp+8UMVwuwyqYv1i3/9d8N1qP0cAkQYIVLknUQQAABBKIm0NTUpG9/+9ty7saKxbF48WJ1dnbGYmv2jIDAsmW7NGWK8z+MuyOwOksigAACCCBgtkB9/b3atu23EWviagHWkr/8rq5ZdFfE9mdhcwQIsMyZFZUigAACCIwQWLVqldavXx8zkxUrVsgJ0jjMFfB6B/Snf/qSsrJWm9sElSOAAAIIIBBBgdbW+/TWW5F99+iVAqyCqum6/R+fi2CHLG2SAAGWSdOiVgQQQACB8wL19fX6zne+E1ORlStXqrHR+dQuDtME5s49ogULfiGPp8600qkXAQQQQACBqAj4fLdpzZrIv7LhSgFW7Z9+TdNu/vOo9Msm7hcgwHL/jKgQAQQQQOAyAk8//bQ2bdoUU59bb71Vp06dimkNbB6cwGc/u0aFhc8GdxFnI4AAAgggEEcCfv9kvfLK/qh0fLkAKyO/THf+04tKTs+OSh1s4n4BAiz3z4gKEUAAAQQuI3DgwAH98Ic/jLkPjxPGfASjKqC6+pSWL39WiYk7R3U+JyGAAAIIIBCvAi+/7JHkj0r7lwuwZt/+f2vO3V+NSg1sYoYAAZYZc6JKBBBAAIHLCDz22GPasWNHTH2cTyWcP3++WltbY1oHm19e4NOf3qDKyichQgABBBBAAIGrCGzcOFFNTYei5nSpACsxOVV3/NOLyi4eH7U62Mj9AgRY7p8RFSKAAAIIXEFg165devTRR2NuVFpaqqqqKvX29sa8Fgr4WCAnp0V33/0fSk19CxYEEEAAAQQQuIrAnj3zdPDg+1F1ulSANXnZ57XoCw9EtQ42c78AAZb7Z0SFCCCAAAJXEXj44Ye1f3903tNwpVImTpwo524sDncI3HjjDk2d6nxyEnfGuWMiVIEAAggg4GaBAwcWau/e6L9b9OIAy5uYpNu/tkp5lVPdzEVtMRAgwIoBOlsigAACCIRXYPPmzXrqqafCu+gYV5szZ46GhobGeDWXhUMgIWFAn/vc75Sd/R/hWI41EEAAAQQQsF7g6NHF2rVrQ0z6vDjAmr7yi1rwJ/8jJrWwqbsFCLDcPR+qQwABBBAYpcB3v/tdHT9+fJRnR/a0xYsXq7OzM7KbsPolBebMOaja2mfl8RxGCAEEEEAAAQRGIVBXt1Tbt8fuUfuRAVZKRo5u/8fnlFlQMYrKOSXeBAiw4m3i9IsAAghYKrBp0yY9/fTTrulu5cqVamxsdE098VDIZz7zBxUX/zoeWqVHBBBAAAEEwiLQ0LBMW7euD8taY11kZIA1+47/rDl3fWWsS3Gd5QIEWJYPmPYQQACBeBL48Y9/rN27d7um5RUrVqipqck19dhayIQJJ7VixStKTHzP1hbpCwEEEEAAgbALnDlzk959942wrxvsgsMBVkZ+me765stKSssMdgnOjxMBAqw4GTRtIoAAAvEgsGfPHj3yyCOuanXp0qVqa2tzVU02FfOpT23S+PFPSPLb1Ba9IIAAAgggEFGBs2dv0jvvxD68cpocDrAWfO7vNf2WL0W0bxY3W4AAy+z5UT0CCCCAwEUCP//5z/Xuu++6yoV3YoV/HDk5Z3XXXWuVlvaH8C/OiggggAACCFgs0N6+TOvXx/axwZG8ToCVWz5Jdz3wisXqtBYOAQKscCiyBgIIIICAawTq6+v1/e9/X/39/a6pySlk4cKF6unpcVVNphazdOlOTZv2G0lnTG2BuhFAAAEEEIiJQGfnUq1bF7sXtl+qaSfAWvzFb2vS4ntiYsKm5ggQYJkzKypFAAEEEBilwIsvvqi1a9eO8uzonTZ//nzXBWvR6z70nRIS+nXvva8pJ+eF0BdjBQQQQAABBOJMoLt7sV5/fYPruk7a83/ptr97xnV1UZD7BAiw3DcTKkIAAQQQCFGgvb1d//Iv/6KzZ8+GuFL4L587d64GBwfDv7DlK86Zc0ALFrwsr3ef5Z3SHgIIIIAAAuEX8PkWas2aTeFfOAwrzh3/B1XOXh6GlVjCdgECLNsnTH8IIIBAnAqsW7dOzz77rCu7nzNnjoaGhlxZmxuLuvvuN1VS8gs3lkZNCCCAAAIIuF6gr2+eVq9+35V1Vlbep7lz+We8K4fjwqIIsFw4FEpCAAEEEAhdwO/3B+7COnbsWOiLRWCFWbNmyePxRGBle5YcP75eK1asUVKSO/+LsT3SdIIAAgggYKtAb2+t1q7d4sr2kpKytXjxW8rOnu3K+ijKfQIEWO6bCRUhgAACCIRJYOvWrfrZz34WptXCv8y0adOUlJQU/oUtWPGWW7aquvopST4LuqEFBBBAAAEEoi/Q2nqd3nprc/Q3HuWOU6c+qJqar43ybE5DQCLA4qcAAQQQQMBqgZ/+9KfauXOna3usrq5WVlaWa+uLdmHZ2U266671Sk9fE+2t2Q8BBBBAAAFrBE6enKv33tvm2n7y8q7XDTe8JY8nwbU1Upj7BAiw3DcTKkIAAQQQCKPAkSNH9IMf/MDVL07Py8uTczdWZ2dnGDs3b6nFiz/UzJm/lXTSvOKpGAEEEEAAAZcIHDw4RXv2uPtDT2prX1Bp6d0uEaMMUwQIsEyZFHUigAACCIxZ4JVXXtGrr7465uujcWFKSoqWLl2qxsbGaGznqj0SE/t1zz3rlJfnzpfuuwqLYhBAAAEEELisgEc7d07QsWNHXG1UVXW/rr32MVfXSHHuFCDAcudcqAoBBBBAIIwC/f39euihh3T8+PEwrhqZpW677TadPBk/dyDNmnVQCxf+Xl7vB5EBZVUEEEAAAQTiQMDvL9K773rV1HTa1d2mpJRqyZK3lZ4+0dV1Upw7BQiw3DkXqkIAAQQQCLPA9u3b9fjjj4d51cgst2LFCjU1NUVmcReteuedG1RW9qSLKqIUBBBAAAEEzBPo75+oN95oUG9vt+uLnznzB6qu/qrr66RAdwoQYLlzLlSFAAIIIBABgZ///Od69913I7By+Je88cYb1draGv6FXbDi+PHHtXz5eiUnv+2CaigBAQQQQAABcwV6embqtdfMuIu5qGilFi1aay42lcdcgAAr5iOgAAQQQACBaAmcOXNG//qv/6qOjo5obRnSPkuWLFF7e3tIa7jt4ptv3q6JE5+WFN8vrHfbXKgHAQQQQMA8gfb2BVq/fqsxhTvhlRNicSAwVgECrLHKcR0CCCCAgJECb7zxhn77W+eT7sw4rr/+ejnv8Orr6zOj4MtUmZ19RnfeuVEZGf9hdB8UjwACCCCAgBsEmpqu18aNG91QyqhqcB4bdB4f5EAgFAECrFD0uBYBBBBAwEiBRx55RHv27DGm9traWqWlpRn7SOGiRXs1e/bzko4aY06hCCCAAAIIuFXgxIkb9P7777i1vE/U5byw3Xlxu/MCdw4EQhEgwApFj2sRQAABBIwU2L9/vx5++GGjap8xY4bKysrU2NhoTN2JiX36zGfeVn7+r42pmUIRQAABBBBwq4DfX6LDh6u1e7cZ7/Mcdrz22sdUVXW/W1mpyyABAiyDhkWpCCCAAALhE3j++ef1+uuvh2/BKKxUWlqqWbNm6fRpd39EtkMxffphXX/9GiUkbIuCDFsggAACCCBgt8DAwCzt3NmvEyf2GtVoWdk9WrDgOaNqplj3ChBguXc2VIYAAgggEEGB3t5e/du//ZuOHjXrsbaEhATddNNNcl5I79bjjjs2q7z8/7i1POpCAAEEEEDAKIHu7hv0zju71Ntr1ge7pKeP18KFa5SZOdkob4p1rwABlntnQ2UIIIAAAhEWOHDgQCDEGhwcjPBO4V/ejZ9QOG7cCd1881tKTl4X/oZZEQEEEEAAgTgUaG6+SRs2vGFk5/Pm/VIVFZ83snaKdqcAAZY750JVCCCAAAJREnAeI3QeJzTxmDt3rpKTk9XT0xPz8les+ECTJv1cUkvMa6EABBBAAAEEzBfI0PHjc7Vjx9tGtjJp0t9q2rTvGlk7RbtXgADLvbOhMgQQQACBKAk88cQTeu+996K0W3i3qa6uVkVFhdrbY/NYQXZ2o+64Y6syM18Mb2OshgACCCCAQJwKDA3VaPfudB05ssNIgcLCFVq0aK08Hq+R9VO0ewUIsNw7GypDAAEEEIiSQHNzc+BRQje/V+pKFNnZ2ZozZ45aW1ujJPbRNrW1BzR3rhNcHYjqvmyGAAIIIICArQI+30Jt2VKnlpaTRraYlJQbCK9ycxcYWT9Fu1uAAMvd86E6BBBAAIEoCWzfvl2PP/54lHaLzDY33HCDOjo6IrP4iFUTE326++7NKihwHhnkQAABBBBAAIFwCLS1LdObb64Px1IxW2P27Ec1fvyXY7Y/G9stQIBl93zpDgEEEEAgCIEXX3xRa9euDeIK9526YMEC9fX1RaywqVOP6YYbXlNCwuaI7cHCCCCAAAIIxJtAQ8ON2rr1TaPbdoIrJ8DiQCBSAgRYkZJlXQQQQAABIwWcRwn37t1rZO3DRdfU1KioqEidnZ1h7ePTn35flZXOXWrmfWpjWCFYDAEEEEAAgTAJ+P2VOnCgXPv2mf0fhpxHBp1HB51HCDkQiJQAAVakZFkXAQQQQMBIgbq6usD7sLq6uoysf7ho59MJr7vuurC83L2s7KRuvXWjUlLWGG1C8QgggAACCLhJoL9/jrZv79CpU4fcVFbQtTgva3fCK+fl7RwIRFKAACuSuqyNAAIIIGCkwDvvvKNf/vKXRtZ+cdG1tbXy+Xxj7mXZst2aMuVXkk6PeQ0uRAABBBBAAIELBdrbb9Q772zWwECv8TTTpn1Xkyb9rfF90ID7BQiw3D8jKkQAAQQQiIHAqlWrtH692S9SHWYbP368KioqgnqkMDOzWXfe+b6ysn4bA322RAABBBBAwE4B55HBY8eqtGvXBisarKj4vObNs+M/+lkxEMubIMCyfMC0hwACCCAwdoEf//jH2r1799gXcNmVo/2UwvnzD2vevJfl8djTu8tGQTkIIIAAAnEo0NOzWNu21am5uc6K7jMzJ2vhwjVKTx9vRT804X4BAiz3z4gKEUAAAQRiJHDmzBk5IZbz3ZZj3rx5GhgYuGQ7iYk+3XnneyoqetKWdukDAQQQQAABFwhkqKFhgbZutePO7mHQBQueU1nZPS7wpYR4ESDAipdJ0ycCCCCAwJgEnDuwnBDLpqOkpETXXHPNBS+qnzz5hJYseU2JiXY80mDTvOgFAQQQQMBcgb6+edq926e6ug/NbeISlc+c+SNVV/8Xq3qiGfcLEGC5f0ZUiAACCCAQYwHnXVjOO7FsO5YsWRL4lMLbbtuhqqonJPXY1iL9IIAAAgggEDOB5uabtGHDGzHbP1Ib19R8TVOnPhip5VkXgcsKEGDxw4EAAggggMAoBGx6qfvIdv/sz7ZrwYImJSTsG4UCpyCAAAIIIIDA1QQGB6fq0KEs7du35WqnGvf348Z9SXPm/LtxdVOwHQIEWHbMkS4QQAABBKIgYNtL3R2y225rUUrKK6qtnavcXLvezRGFHwm2QAABBBBA4AKBjo4btXnzTnV3t1onU1i4QosWrZbHk2hdbzRkhgABlhlzokoEEEAAARcI2PhSdyfA8vufCehOnlyriRO7lZho13s6XPCjQwkIIIAAApYL+P3lqqur1o4d71jZaWJijpYv36XU1HFW9kdTZggQYJkxJ6pEAAEEEHCJgG0vdR8ZYDnEiYmpWrhwofLzuRvLJT9ylIEAAggg4HKB3t7rtX17g86cOerySsde3tKlm5Sbe93YF+BKBMIgQIAVBkSWQAABBBCILwGbXup+cYA1PMmJE+eppmZQSUk74mu4dIsAAggggMAoBfz+Ep06NUVbt745yivMPK229gWVlt5tZvFUbZUAAZZV46QZBBBAAIFoCTz//PN6/fXXo7VdxPa5XIDlbOjxeLVo0Y0qLHT+h/lQxGpgYQQQQAABBEwT6Oxcol276tTUdMy00oOqd8aMH+iaa74a1DWcjECkBAiwIiXLuggggAAC1gs89dRT2rx5s9F9XinAGm5swoTZmjIlUcnJ7xvdK8UjgAACCCAQqoDzCYPHjuXqww/fDXUp119fWfnnmjv3SdfXSYHxI0CAFT+zplMEEEAAgQgIPPLII9qzZ08EVo7OkqMJsIYrWbjwJhUXO/+DvTc6xbELAggggAACrhHw6uzZG7Vly2b19XW7pqpIFZKVNUM33fRBpJZnXQTGJECANSY2LkIAAQQQQOBjge985zuqr683kiSYAMtpcNy4GZo2LV0pKVuM7JeiEUAAAQQQCFbA56vVvn29OnZsV7CXGnv+nXc6rw7wGFs/hdspQIBl51zpCgEEEEAgigJdXV168MEH1d7eHsVdw7NVsAHW8K61tctUWrpNknk9h0eOVRBAAAEEbBfw+8vU0FCj996z+yXtF8/x5puPKD19gu3jpT8DBQiwDBwaJSOAAAIIuE/g1KlTgRDL7/e7r7grVDTWAMtZsrx8iqZNK1R6+jtG9UyxCCCAAAIIXE2gs3Opdu48qubmuqudatXfL1q0VkVFK63qiWbsESDAsmeWdIIAAgggEGOBQ4cO6aGHHopxFcFtH0qANbzTlCnXqbq6T0lJ24PbnLMRQAABBBBwmcDg4HQdOZKlPXs2uayyyJdTW/uCSkvvjvxG7IDAGAUIsMYIx2UIIIAAAghcSmD79u16/PHHjcEJR4A13Oz8+TeqtPS4vN6jxvRPoQgggAACCHwkkKzm5sXavHmjBgZ8cYcyd+4vVFl5X9z1TcNmCRBgmTUvqkUAAQQQMEDgnXfe0S9/+UsDKpXCGWA5DWdk5GvOnNnKz98syf5PaTJiyBSJAAIIIHBFAZ9vofbu7dTx4x/GpdS11z6mqqr747J3mjZLgADLrHlRLQIIIICAIQKrV6/Wyy+/7Ppqwx1gDTdcXj5Z06YVKz39bdcbUCACCCCAQHwKOI8L1tXlateuDfEJIGnmzB+ouvqrcds/jZslQIBl1ryoFgEEEEDAIAETQqxIBVjDY5o8uVbV1YNKTn7foMlRKgIIIICAzQLOpws2Nk7W1q1va2ho0OZWr9jb1KkPqqbma3HbP42bJ0CAZd7MqBgBBBBAwCCB119/Xc8//7xrK450gDXc+Ny5S1VefkJe72HXWlAYAggggIDtAglqbV2iXbv2q7W1wfZmr9ifE1w5ARYHAiYJEGCZNC1qRQABBBAwUmD9+vVatWqVK2uPVoDlNJ+enqM5c+aqoGCrpE5XelAUAggggICdAt3di7V/f6vq6nbb2WAQXTmPDDqPDnIgYJoAAZZpE6NeBBBAAAEjBdz6YvdoBljDgysrm6Rp00qVkcH7sYz8YaZoBBBAwCCB/v45Ono0WXv3Oh8uwuG8rN15aTsHAiYKEGDPRVPTAAAgAElEQVSZODVqRgABBBAwUmDTpk16+umnXVV7LAKsYYCamvmqrvYqJWWLq0woBgEEEEDAfIGhoWvU0FCh999/y/xmwtRBZeV9mjv3F2FajWUQiL4AAVb0zdkRAQQQQCCOBd577z098cQTrhGIZYA1jDBjxiKNG+dTUtI217hQCAIIIICAqQI5amqaqx07tqm7u83UJsJed2np3aqtfSHs67IgAtEUIMCKpjZ7IYAAAgggIGn79u16/PHHXWHhhgBrGGL27BtUUdGmxMQPXGFDEQgggAACZgl0dCzV7t0n1NjIB4aMnFxR0UotWrTWrGFSLQKXECDA4scCAQQQQACBGAh88MEH+slPfhKDnS/c0k0B1nBlzicWlpU1KiFhX8x9KAABBBBAwP0CPt91OniwT4cPb3d/sVGusKTkTl133UtR3pXtEIiMAAFWZFxZFQEEEEAAgasK7Nu3Tz/60Y+uel4kT3BjgOX06/Umaf78xSouPiav92gkCVgbAQQQQMBQgd7eRTp2bED79zufbstxsUBV1V/q2mv/DzAIWCNAgGXNKGkEAQQQQMBEgWPHjul73/tezEp3a4A1DJKamqVrr52voqL98nhOxsyJjRFAAAEE3CPQ07NYR4706NAh3p14ualMnPh3mj79/3PP0KgEgTAIEGCFAZElEEAAAQQQCEWgpaVF3/jGN0JZYszXuj3AGm4sK6tIs2bNUEHBTklnx9wvFyKAAAIImCvQ3X2DDh3q0NGjzj8LOC4nMH369zRx4n8HCAHrBAiwrBspDSGAAAIImCjQ0dGhBx54QD6fL6rlmxJgDaPk51dqxoyJys11HhfpiqoVmyGAAAIIxELAo87OJTp06KyOH/8wFgUYteecOT/TuHF/YVTNFIvAaAUIsEYrxXkIIIAAAghEWKC3tzfwOOHp06cjvNPHy5sWYA1XXlIyUVOnVig7+21JQ1HzYiMEEEAAgWgJpKijY6EOHGjUiRN7o7Wpsft4PAmBl7UXF3/a2B4oHIGrCRBgXU2Iv0cAAQQQQCCKAkNDQ3rkkUfkvOA9GoepAdawTWXlNE2cWKTs7B2S2qJBxh4IIIAAAhEVyFRb23zt339Cp04djOhOtiyeklKi6657Wbm5tba0RB8IXFKAAIsfDAQQQAABBFwo8PTTT2vTpk0Rr8z0AGsYKC+vQlOm1Kig4CifWhjxnxo2QAABBCIhkK/W1lnau/eYzpzh02dHK5yVNTNw51V6evVoL+E8BIwVIMAydnQUjgACCCBgu8CvfvUrvf2284hc5A5bAqxhoeTkdM2cOV8lJa1KTNwVOThWRgABBBAIi4DfX6KWlmnavfuAWlpOhGXNeFmksHC5amtfUmJiZry0TJ9xLkCAFec/ALSPAAIIIOBugWeffVbr1q2LWJG2BVgjoaZPX6TKSr9SUiJ/J1vEBsTCCCCAgKUCAwOzdOZMnvbt262OjiZLu4xcW+Xlf6L5838duQ1YGQEXChBguXAolIQAAggggMBIgZdeeklr1qyJCIrNAdYw2IQJs1VdnaPMzM2SovspjxEZGosigAACxgqkqLt7gerqfNq/3/k0WY6xCFRX/7Vmzvy3sVzKNQgYLUCAZfT4KB4BBBBAIF4E1q5dqxdffDHs7cZDgDWMVlx8jSZPrlJu7j55PA1ht2RBBBBAAIFLCwwNTVJzc6UOHTrK+61C/CGZPPmbmjLlgRBX4XIEzBQgwDJzblSNAAIIIBCHAtu2bdNvfvMbdXR0hK37eAqwhtEyMvI1ffosFRWdVkICH80eth8mFkIAAQQuEvD5FurkyQR98MFGSX58QhBISirQrFkPq6LivhBW4VIEzBYgwDJ7flSPAAIIIBBnAsePH9eqVat05MiRsHQejwHWSLhZs25QeXmvkpPfC4sniyCAAALxLuD3l6m9fbIOH25Uff2eeOcIS//5+ddrxowfKje3NizrsQgCpgoQYJk6OepGAAEEEIhbge7u7sCdWFu3hv7+kHgPsIZ/iJz3ZFVV5Sk7+7A8nrq4/dmicQQQQGCsAv39c9TYmKW9e3equ7ttrMtw3UUC48b9eSC8SkrKxQaBuBcgwIr7HwEAEEAAAQRMFXj55Ze1evXqkMonwLqQLzExRVOmzFNZmZSW9j4vfQ/pp4uLEUDAfoFMdXbO1fHjnTp0aJv97Ua5w6lT/1k1Nf8Y5V3ZDgH3ChBguXc2VIYAAggggMBVBTZu3Bi4G6u/v/+q517qBAKsy7MVFo5TdfU1KixsUWLizjH5chECCCBgo8DAwGw1NeXp4MGDamk5YWOLMe0pJaVEM2f+UOXlfxrTOtgcAbcJEGC5bSLUgwACCCCAQJACBw4cCIRYDQ3Bf7IeAdbosHnEcHROnIUAAvYK+P3j1N5+jY4fb9HRo4T6kZp0fv6SQHiVkzMvUluwLgLGChBgGTs6CkcAAQQQQOBjgbNnzwZe7r5r166gWAiwguISjxgG58XZCCBgukCKenrmyfnvI/v2va+BAZ/pDbm6/nHjvhQIrxITs1xdJ8UhECsBAqxYybMvAggggAACERB49tlntW7dulGvTIA1aqpPnMgjhmO340oEEHC3wPAjgkeOHFZTEx9sEY1pTZ36LdXU/EM0tmIPBIwVIMAydnQUjgACCCCAwKUFNmzYoBdffFFdXV1XJSLAuirRqE4YfsQwK+uovN5jo7qGkxBAAAE3CfCIYGymkZpaHviUwfLye2NTALsiYJAAAZZBw6JUBBBAAAEERitQX18fCLH27NlzxUsIsEYrOtrzPJo8eYHKy9OUmXlEHg93LoxWjvMQQCAWAjwiGAv14T0LCpZp5syHlZ09O5ZlsDcCxggQYBkzKgpFAAEEEEAgeIGXX35Zq1evvuyFBFjBm472Cq83UTU181RWlqrMzIPyeE6O9lLOQwABBCIqwCOCEeUd1eITJvy1pk//nhIS0kZ1PichgIBEgMVPAQIIIIAAApYLOC92f+GFF3T69OlPdEqAFZ3hOy9/r6mZo9LSZGVkHJDHcyo6G7MLAgggcE6gv3+OWltzVV9/WvX1V747F7TICaSmlmnatG+rsvIvIrcJKyNgqQABlqWDpS0EEEAAAQRGCnR2duq5557T5s2bL4AhwIr+z0lycromTZqtkpJEZWTsl8fTGP0i2BEBBOJAIFl9fdequTlddXV1On36cBz07O4WS0ruDIRXWVkz3F0o1SHgUgECLJcOhrIQQAABBBCIhMBbb72l559/Xn19fYHlCbAioTz6NVNTMzVx4iyVlCQoI8O5I6J59BdzJgIIIPAJgVz19ExTU1Oijh07pJYWHl12yw/JlCn/ryZP/oZbyqEOBIwUIMAycmwUjQACCCCAwNgFnP8S79yNdeDAAQKssTOG/crU1GxNmjRTJSUepafvltQS9j1YEAEE7BPw+8vV1TVRjY0DOnJkj7q7W+1r0uCOcnLmBO66Kiq6zeAuKB0BdwgQYLljDlSBAAIIIIBA1AWcTylMSPiN/P5nor43G15ZwAmzxo+fquLiNGVlNSkh4UPIEEAAgfMCQ0PXqLNznBoaunX48A4NDHx0Vy2HuwSqqu4PhFfJyYXuKoxqEDBUgADL0MFRNgIIIIAAAuEQ2Lz5f6uz81/V1XUwHMuxRoQEiourVVFRqfz8IaWlHeETDSPkzLIIuFlgcHCa2tpK1NDQqsOHt7u51LivLSkpPxBcjR//5bi3AACBcAoQYIVTk7UQQAABBBAwUMDvH9SHH/4/OnLkRwZWH48le1RdPVulpXnKzm5XcrJzd5YvHiHoGQGrBfz+CeruHqfWVq9OnjypU6cOWN2vLc0VF39KU6d+Wzk5c21piT4QcI0AAZZrRkEhCCCAAAIIxFagsfH3+uCDr3A3VmzHEPTu2dnFGjduooqKkpSR0SCvl3/JDRqRCxBwgYDfXySfb5paW5N06lSj6up2uaAqSghGoKbm65o69X8FcwnnIoBAEAIEWEFgcSoCCCCAAAK2CwwO9mjPnr/nbiyDB11RMUVlZaXKy/MpNdUJs/hkQ4PHSelWC6Srr2+2WltzdPp0o44e3WZ1tzY3l5k5LfDIYGnp3Ta3SW8IxFyAACvmI6AABBBAAAEE3Cdw+vTL+vDD/8bdWO4bTVAVJSena/z4aSoszFR2dqeSk513nbUFtQYnI4BA+AQGBuapra1Ap061BAKroaHB8C3OSjERGDfuS4G7rlJTy2OyP5siEE8CBFjxNG16RQABBBBAIAiBgYE27d37De7GCsLM7acmJqaoqmqyiotzlJXVrZQU54XwLW4vm/oQMFZgcHCqOjrKdPp0l44e/UB9fd3G9kLhFwo477iqqfmaysruhQYBBKIkQIAVJWi2QQABBBBAwFSBhoZntWfP/+BuLFMHeJW6q6qmqbQ0Vzk5fUpJOSaPp8nSTmkLgUgLZKivb4o6OrLV1NSp48f3qbe3I9Kbsn6UBTweryZN+gfV1PyDEhIyorw72yEQ3wIEWPE9f7pHAAEEEEBgVAI+X6P27fumjh37yajO5yRzBcrLJ6m0tEj5+QNKTXUCrUZzm6FyBCIoMDQ0Qb29FWppSVBDwyk1NOyP4G4s7QaBkpLbA+FVfv4NbiiHGhCIOwECrLgbOQ0jgAACCCAwdoETJ36pffv+ibuxxk5o3JVFRVWqrByn/Hy/0tKcQOuEcT1QMAKhCySpv3+6Ojvz1NTUrRMnDqmjgw9ICN3VjBVSUysCd1xNmPDXZhRMlQhYKkCAZelgaQsBBBBAAIFICfT01Afuxqqr+/dIbcG6LhbIyipSSck45eVlKStrUKmpzUpIOCSpz8VVUxoCwQn4/eXq7Z2g1tYknT59RnV1u4NbgLOtEaiquj/wrqv09GpreqIRBEwVIMAydXLUjQACCCCAQIwF6uqe1KFD31NHx4cxroTt3SBQXFytwsIS5eamKiOjR8nJp+T1HnNDadSAwBUFnEcB+/uL1dOTpuZmn06cOKq2tlOoxblAbm5t4K6r0tJ74lyC9hFwjwABlntmQSUIIIAAAggYJzAw0K5Dhx7S4cMPyfnUQg4ERgokJ6ertLRa+fn5ysnxKi2tTUlJxyWdBQqBKAukaXBwvPr68tXVlaz2dp+am8+osfGohoYGolwL27lZwOtNOv+Sdq831c2lUhsCcSdAgBV3I6dhBBBAAAEEwi/Q2bknEGIdO/ZY+BdnResEcnJKVFxcqby8TGVkDCklpU2JiSf5BETrJh2Lhgo0MFCh3t4cdXZ61dbWpaamUzp7tj4WxbCnYQIlJXcF7rrKy1tkWOWUi0B8CBBgxcec6RIBBBBAAIGoCJw5szYQZDU2/j4q+7GJXQLp6TkqKKhUbm6usrOTlJbmU3LyWSUk1EnqtqtZuglBIE1DQ2UaGChQT0+62tuH1NrapsbGenV3c3dfCLBxe2laWlXgrqsJE/5T3BrQOAImCBBgmTAlakQAAQQQQMAwgbq6nwWCrPb2nYZVTrluFcjLK1d+vvOOrSxlZHiUltalxMRGeb3OI4kcdgnkaHCwRAMDufL5UtXT41Fnp08dHe1qbW1UR0eTXe3STcwEEhLSVF39N6qu/oqcTxrkQAABdwsQYLl7PlSHAAIIIICAsQIDA12BEMv56u/nrghjB+nywr3eBBUWjldBQZGys1OVkiIlJ/crMbFHCQmd8nhazz2a6Hd5J/FTnt9fqKGhYvX3Z6u3N0U9PX51dvaqvb1Vra2n1d3N+/Ti56chdp1WVf1VILjKzp4duyLYGQEEghIgwAqKi5MRQAABBBBAIFiBrq79gRDr6NGfBHsp5yMQNoHMzAJlZuYpPT1TaWlpSktLUkqKV8nJg0pK6lNCQpcSEtrl8Thha2fY9o2fhbLk9+dpcDBbg4Pp6u9PUX9/gnw+v3p7B9TT0xMIqFpaGtTf3xM/LHTqOoGysns0YcLfqLBwuetqoyAEELiyAAEWPyEIIIAAAgggEBWBpqY/BIKs06dficp+bILAWAWSk9OUmZmvjIwcpaWlKynJCbsSlZTkVVKSR4mJQ0pIGFBCQr8SEnrl9fbI4+mSx9MuqWus27rsuoxAIDU05DzONzKQknw+J5Dyqbu7S11dbersPKv+/l6X1U85CFwoUFBwYyC4Ki+/FxoEEDBUgADL0MFRNgIIIIAAAqYK1Nc/HQiy2tq2mdoCdSNwWQHnkca0tBylpmYEvlJSUpWamhIIwZKTE5SUJHk8Hnk8zvePHmsc/rXzXfKP+LuPf+3xDJ37O+fPnOucr6Hza/j9iRoaStDgYIKGhrznvjwaGJCGhvwaHPRrYGBIg4NDGhgYGPHVr74+nwYG+tTf7wsEUc7X4GA/U0bACoGsrBm65pqvqKrqy1b0QxMIxLMAAVY8T5/eEUAAAQQQiJHA4GDvuccKf6Te3oYYVcG2CCCAAAK2CqSklAaCK+euq8TETFvbpC8E4kqAACuuxk2zCCCAAAIIuEugt/eEjh17NPDl8zW6qziqQQABBBAwTsDjSTofXKWnjzeufgpGAIHLCxBg8dOBAAIIIIAAAjEX6Ok5fj7I6utrjnk9FIAAAgggYJ7AuHFfDHyyYE7OXPOKp2IEELiqAAHWVYk4AQEEEEAAAQSiJdDdfeR8kNXf3xqtbdkHAQQQQMBggZKSOwN3XRUWrjS4C0pHAIGrCRBgXU2Iv0cAAQQQQACBqAt0dR08H2QNDHREfX82RAABBBBwv0BZ2WdVVXW/iov/yP3FUiECCIQsQIAVMiELIIAAAggggECkBDo7950PsgYHuyO1DesigAACCBgkUF7+eY0ff78KC282qGpKRQCBUAUIsEIV5HoEEEAAAQQQiLhAR8fu80HW0JAv4vuxAQIIIICA+wQqK/88EFzl5y91X3FUhAACERcgwIo4MRsggAACCCCAQLgE2tt3nQ+y/P6BcC3LOggggAACrhXwqKrqrwKPCublLXRtlRSGAAKRFyDAirwxOyCAAAIIIIBAmAXa2rafD7Ikf5hXZzkEEEAAgVgLeL0p54MrPlUw1tNgfwTcIUCA5Y45UAUCCCCAAAIIjEGgtfU91dc/qfr6p8WnFo4BkEsQQAABlwkkJmadD66ysma4rDrKQQCBWAoQYMVSn70RQAABBBBAICwCPT3HAiFWXd1T6uo6EJY1WQQBBBBAIHoCyckFGjfurwLvuMrIqInexuyEAALGCBBgGTMqCkUAAQQQQACBqwk4n1Q4HGS1tGy42un8PQIIIIBAjAVSU8vOB1dpaeNjXA3bI4CAmwUIsNw8HWpDAAEEEEAAgTELNDQ8p/r6p3Tq1ItjXoMLEUAAAQQiI5CbW6vKyvtUUXGfkpOLI7MJqyKAgFUCBFhWjZNmEEAAAQQQQOBigbNn3wo8WujcmTU05AMIAQQQQCCGAmVlfxwIrkpLPxvDKtgaAQRMFCDAMnFq1IwAAggggAACQQt0du4NBFknTjytnp76oK/nAgQQQACBsQmkpJQE7rRygqucnAVjW4SrEEAg7gUIsOL+RwAABBBAAAEE4kugr685cDeW83hhW9u2+GqebhFAAIEoCvCYYBSx2QqBOBAgwIqDIdMiAggggAACCFxa4MSJXwTuyjpzZg1ECCCAAAJhEuAxwTBBsgwCCFwgQIDFDwQCCCCAAAIIxL1Ac/Obamh4NvDV23si7j0AQAABBIIV4DHBYMU4HwEEghUgwApWjPMRQAABBBBAwFqB/v6280FWY+PvrO2TxhBAAIFwCfCYYLgkWQcBBK4mQIB1NSH+HgEEEEAAAQTiUqCt7f3zYVZn5764NKBpBBBA4FICXm+KSks/o4qKP+HTBPkRQQCBqAkQYEWNmo0QQAABBBBAwEQBv3/wfJDlPGLo/J4DAQQQiEeB/PwlKiu7RyUln1FGxjXxSEDPCCAQQwECrBjiszUCCCCAAAIImCXg3Ik1/K4s5w4tDgQQQMB2ASeocgIrJ7hyAiwOBBBAIFYCBFixkmdfBBBAAAEEEDBawHlH1nCY5bw7iwMBBBCwRWD4EUEntHIeFXR+z4EAAgjEWoAAK9YTYH8EEEAAAQQQMFrA+dTC4SDL+TRDDgQQQMBUAR4RNHVy1I1AfAgQYMXHnOkSAQQQQAABBKIg0Nq6RY2Nr+rMmdU6e/adKOzIFggggEBoAjwiGJofVyOAQPQECLCiZ81OCCCAAAIIIBBHAu3tOwJhVmPjajU3r4ujzmkVAQTcLsAjgm6fEPUhgMClBAiw+LlAAAEEEEAAAQQiLNDRsTtwV5YTZjnfORBAAIFoCyQm5qio6GYVFt6soqLb+BTBaA+A/RBAIGQBAqyQCVkAAQQQQAABBBAYvUBX18ELwqyhob7RX8yZCCCAQBACGRmTzgVWHwVXSUn5QVzNqQgggIC7BAiw3DUPqkEAAQQQQACBOBLo6Tl+/q4s586sgYHOOOqeVhFAIBICeXmLAmHVR1/LI7EFayKAAAIxESDAigk7myKAAAIIIIAAAhcK+HynLgiz+vrOQoQAAghcVcDrTVNx8crzoVVW1syrXsMJCCCAgIkCBFgmTo2aEUAAAQQQQMBqgf7+VjU1rVNz8xuB7x0du6zul+YQQCA4gbS0qgseDUxJKQ1uAc5GAAEEDBQgwDJwaJSMAAIIIIAAAvEl0Nb23gWB1uBgd3wB0C0CCCgnZ975u6ycl7F7PImoIIAAAnElQIAVV+OmWQQQQAABBBAwXcDnazx/Z5Zzh1Zn517TW6J+BBC4hEBqarkKCpYpP3+JCgqWKitrFk4IIIBAXAsQYMX1+GkeAQQQQAABBEwXaGnZeMHdWX7/gOktUT8CcStQVHSrCgpuPB9aSd64taBxBBBA4GIBAix+JhBAAAEEEEAAAUsEenrqL7g7q7v7sCWd0QYCdgpkZc3QcGjl3GWVlFRgZ6N0hQACCIRBgAArDIgsgQACCCCAAAIIuFGguXl94O6s1tYtamvbIp/vjBvLpCYE4kYgKSk3EFgVF39K+flLlZFREze90ygCCCAQqgABVqiCXI8AAggggAACCBgg4PcPqqXlXbW2bg4EWs5XV9dBAyqnRATMFnDeYeWEVs5XXt5Cs5uhegQQQCCGAgRYMcRnawQQQAABBBBAIJYCnZ371NKyIRBqtbRsVlvb+7Esh70RMF4gMTFHeXnXBYKq3NzrVFi4QgkJGcb3RQMIIICAGwQIsNwwBWpAAAEEEEAAAQRcINDf3xoItM6e/ejLeexwYKDTBZVRAgLuFMjNrT0fVjmBVWbmFHcWSlUIIICABQIEWBYMkRYQQAABBBBAAIFICbS2bj0fajnhVk9PXaS2Yl0EXC3gvK9q+M4qJ6xy7rSSPK6umeIQQAABmwQIsGyaJr0ggAACCCCAAAIRFvD5TqmtbZva2rarvX174NddXQcivCvLIxBdgZSU4sAjgMNBlfM9KSkvukWwGwIIIIDABQIEWPxAIIAAAggggAACCIQkMDjYdT7UcgItJ9hyvvz+oZDW5WIEoiGQllalrKwZys6eqZyc+YHQKj29OhpbswcCCCCAQBACBFhBYHEqAggggAACCCCAwOgF2tt3BO7UGhlq9fe3jX4BzkQgjAIpKSXKypp5PqzKzPwotEpMzA7jLiyFAAIIIBApAQKsSMmyLgIIIIAAAggggMAnBLq7D18QajmfhNjVdUgSd2vx4xIeAedRPyeYGg6ohr8nJxeGZwNWQQABBBCIiQABVkzY2RQBBBBAAAEEEEBgpEB395FAkNXdfegT3/kkRH5WLiWQkJDxibupnDusUlPLAUMAAQQQsFCAAMvCodISAggggAACCCBgk4DPd/qSwZYTePl8jTa1Si8jBJxH+9LTxyst7eMv5/fp6RMCf+Y8EsiBAAIIIBA/AgRY8TNrOkUAAQQQQAABBKwT6O9vvyDc6u09od7ek+rtbZDP99HX4GCvdX3b0JDzSN9wOJWR8VEo5XwNh1Z86p8NU6YHBBBAIHwCBFjhs2QlBBBAAAEEEEAAARcK9Pe3BIKsnp6Tge8jw62Rf+Z8miJHaAIJCZlKSSlQUlK+kpM/+j7867S0ygtCKucRQA4EEEAAAQRGK0CANVopzkMAAQQQQAABBBCwWmBgoD0Qbjl3cA0HXX19zRoc7NTAQIecd3GN/LXzZ87v+/s7NDTUY5VNQkLa+QDq4iDKCaQuF1J5vclWOdAMAggggIB7BAiw3DMLKkEAAQQQQAABBBAwVMDvHwyEXB8FXB8FXsPh1sWhl3Pu8Jf08a9H/rnz65F/NzQ0cP6ai//OIfN60+SETomJ6ed/7fzZyN87f3/xnw3/fvjvhr97vUmGToKyEU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VBeINsAAAoLSURBVA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Q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Q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Q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+P8BhAg67xn0DH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data:image/png;base64,iVBORw0KGgoAAAANSUhEUgAABLAAAALmCAYAAABSJm0fAAAAAXNSR0IArs4c6QAAIABJREFUeF7s3QeUVEXaxvF3ciQMQ5KMgOSoCKxg+FDAsIKIumJAYMGEmNaEIuqiopjFgIkFFdYMJkRFJSgiCJKzLEmQOASByd95C+/Y0/RMd890uLf7f8/hEPreulW/at31oeqtmMLCwkLhQgABBBBAAAEEEEAAAQQQQAABBBBAwKYCMQRYNp0ZuoUAAggggAACCCCAAAIIIIAAAgggYAQIsPgi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qAAMvW00PnEEAAAQQQQAABBBBAAAEEEEAAAQQIsPgOIIAAAggggAACCCCAAAIIIIAAAgjYWoAAy9bTQ+cQQAABBBBAAAEEEEAAAQQQQAABBAiw+A4ggAACCCCAAAIIIIAAAggggAACCNhagADL1tND5xBAAAEEEEAAAQQQQAABBBBAAAEECLD4DiCAAAIIIIAAAggggAACCCCAAAII2FrAcQFWYX6uHF3/reRsWyy5ezZIwaGdUlhYKHFpmRJfub4k1morSY26SVxqpq3h6RwCCCCAAAIIIIAAAggggAACCCCAgG8CjgmwNLg6NP91+WPpe1KYc9jr6FJb/l3SOw6UuIoneL2XG4IjcPToUVmxYoUkJydLs2bNJC4uLjgvolUEEEAAAQQQQAABBBBAAAEEEIhoAUcEWNlbFsr+bx6T/P1b/ZuMuASpfNadktLiAv+e8+PunJwc+eqrr2TKlCmyYMECOXTokHTt2lUuv/xy6dWrlwlv3K+CggL58ccfZeLEiTJ37lzJy8uTjh07mmfOOeccSUxM9KMH4b1Vx7J27Vr5+OOPZc6cObJo0aLjOnTTTTfJHXfcYQIsNerTp4/5/S233BLezvN2BBBAAAEEEEAAAQQQQAABBBBwhIDtA6wja7+WrC9Glguzwt+uk/RTBpSrDU8PHz58WEaPHm2CqPT0dGnZsqW5TVcdaZA1YMAAue+++yQ1NbXo8fz8fPnwww/Nn+s9HTp0kISEhKJnhg8fLhr4uD4T8I4HqEEd/7hx4+T11183Y/F0aZj3yCOPSKNGjczHBFgBwqcZBBBAAAEEEEAAAQQQQAABBKJIwNYBlq682vvRTQGZjkpn/ktS21wckLa0EV01NX78eBPO9OvXT+69916pXr26aX/Tpk0ycuRImTlzpjzxxBNmZZV1aYAzbNgwqVatmnm2TZs2xZ6ZP3++PP7449K7d++A9TUYDWndscmTJ8udd94pZ599tlxzzTXSqlUriY+PL3qdhnoaznEhgAACCCCAAAIIIIAAAggggAAC5RGwbYClNa92v91f8rL83DZYikbVy96QhBrNy+NV9OyaNWvk2muvNUHU888/LzVr1izW7i+//CIDBw6Uvn37mpAnKSlJdLuhrtjSFUuvvvqqnHfeecWeWbVqlVx//fXSuHFjefLJJ6VSpUoB6WswGtm7d6/oajFdKaaBW+XKlYPxGtpEAAEEEEAAAQQQQAABBBBAAAEExLYB1sEfXpZDCycGdIqS6neSKr2fCUibb731ltx1113y2GOPyZVXXulTm1u3bpUbb7zRrEp64YUXpEaNGsWeO3LkiNx///3y9ddfm22J1uosT43v27fPrOT67rvvSn33mWeeabb5ZWRkmPu2bdsm06ZNk2+++UbmzZtn/ky393Xv3l369+9vwrOYmBiv41m6dKnZIqkrzbRul9YA++CDD2T58uWmvYsvvlj+8Y9/HDfGkrYQ+joe19pZGzZskOuuu86sfHMdY2md1+2bVk0u9xpczzzzjIwdO9YEkho8ul6lfbZnzx4z/k8++cSMv06dOtKtWzcZNGiQNG/e3CdPr+DcgAACCCCAAAIIIIAAAggggEAUC9gywNLVV7+/2sun0wb9nbsqF78oSbXb+/tYsfuzs7PlwQcflOnTp3sNmlwf1ALnup3wwgsvlIceekhSUlKO60dpQYnrzfv37zeruTSQ0is3N1dWrlxpft2iRYuirXu1a9c29bZ0NZcGVhraaJCmIZMGLdZzWVlZ5vf6/i5dunj10aLtGibp6isNrnS7pG4hzMzMNO1ruKTv0M87d+5c1J63AEtXrrn233rw4MGDpkC83QKsn3/+We6++25jr34NGzaUP/74w/RVt1DqZ1dddVWxrZVecbkBAQQQQAABBBBAAAEEEEAAAQSKCdgywDqy5kvJmjEqKFOldbC0HlZ5Lg2PdBWP/qwrqbQelG4L1EBLgyA9UVBX35x++unFgosvv/zSbCscMmSIqZnlqT5UaSuESuuztYJJ7/G0Gmnnzp1my59ufdRVY1q3KjY21jSpBdifeuopU9NLV1WNGjXKbHks7dJ+/vvf/zarn/QkQg3TdNzapm6V1FDrgQcekCZNmpgVTRrs6OUtwCqp/56eC/cKrC1btpjvgW791LHqqjM9QVK/D7oS69FHHxUNuF555RU544wzyvOV41kEEEAAAQQQQAABBBBAAAEEolrAlgHW/m8fk8PLpgZlYhIyT5SqV7xdrratsEhPFDz//PNNYKSX6+ob/b37iYK+hFO+3OOp894CLA2ANFDRbYkjRowwQYvrpSGMBmv169f3aTuetVJM2/C05U6L3Gsdr+eee84EYtq2bk2MpABL65hpcKU1znRrqGsBe3X58ccfTU0z3cb58MMPO+JkyXL9g8HDCCCAAAIIIIAAAggggAACCARJwJYB1u73hkru9mVBGrJIzWHfS8yfq4/K8pL//e9/JpjQOlC6TezWW2+Vq6++2gQUuvpG/1xDGw1rdAud1pbS8MaXcMqXe8oSYHkbp7+rmawAS7cbeqrnpe+zCtnryiwNsypUqBAxAZauWtNVdLNnzy5xG6m1Um/Xrl3y0ksvSYMGDbxNA58jgAACCCCAAAIIIIAAAggggIAHAVsGWDsn9JH8g78HbcJq/PMziU2tUub2rWLsCxcuNCcRap0j9xVN1uqbk08+uehEQV/CKV/uCUSApXWaDhw4YGpV6Tjmzp1ramS5F30vCckqYq8F7LUeWHJy8nG3WkGf2mjIpTWigrECy6r9ZXVAQ8V27dpJr169pE+fPkUF7PXzQBVx//33382qq2XLlknLli09jl+3Vm7cuNHUBJs6darZYsmFAAIIIIAAAggggAACCCCAAAL+C9gywPr9jd5ScGin/6Px8Ynqgz+RuLSqPt59/G2uJ+bp6XNa68r90pPpNODQn19++WVT0FxX62gRd+sUvLi4uOOeswIWDcX0Pl8vb1sItR3rtLx3333XBFeul24d1M9POeUUn7YQWv0sLcDyZBCMAOu3334rVvjdtTC9tfpL/QMZYFkr1tzDs5LmiwDL128y9yGAAAIIIIAAAggggAACCCBwvIAtA6zd7wyS3N9XBW2+at44S2LiiteA8udl1vax999/v8SVNUeOHJH777/fbKOzAqxAnkLo3l9vAZZuY7vrrrtkxowZ5rTAbt26mZVDWrdLf+zevVuuu+46U5TdUxF49/dZBelLC7CskEdPQLS2GQYjwPLU56NHj5ri6VqwfvDgweYkRl0JFqgVWNYqPC1Yz/ZAf/7p4V4EEEAAAQQQQAABBBBAAAEE/BewZYCVNeNBObLmC/9H48MTcRVPkOrXfOjDnSXfosXbx44da4qXeypgrk9aq4+0DpIVcFihh54+6KlulC91lUrqlbcAyyo4rqcMapij9bpcr/Xr15vtkDVr1vQpwNI6X9qWhmBaqL1KleO3ZForzvr162eKmOvWvlAFWDo2TwFaoAKsgwcPyu233y6zZs0S3U7J9sBy/SPFwwgggAACCCCAAAIIIIAAAgiUKmDLAEtPINSTCINxpTTtJZV7jip301ozSlf2aJ2l0aNHmwLlrpcGG0OHDpXzzjuv6AQ6Xa2j977++uuigZJ+5nrpSYBaHL5x48ZFdbN87WhpAZauRtKi8hq0eArctPD85MmTzWl6vtbA0mBOA5w5c+aYAKtnz57Funr48GFzQt/bb78tTzzxhNk6qVcoAyyrBldaWlpRYBioAEvNdA61/peeNqkW7qcQaoCmn2koqKGhrnTjQgABBBBAAAEEEEAAAQQQQAAB/wVsGWDlH94jO1+7wP/R+PBExvljJLnRGT7cWfotugJHQwndRjhs2DC54YYbRLfKabCxZMkS89m6devMNrYzzvjrfRrg6P3VqlUzYVbbtm3NCYWbNm2SkSNHysyZM0tc1VVaj0oLsLRPGjLpiYiXXnqpCbMqV65smtNw67PPPjOf6QoxXwMsfVa3I2pAU69ePdP3rl27SmxsrGhQ99prr8mzzz4rp512mtnGp+MtLcDytgLMU/BV2smJOj9q/9RTTwVlC6GORQu0a50ynWfXkyj1s+3bt8uYMWPM96OkQv/l/hLSAAIIIIAAAggggAACCCCAAAJRImDLAEvt9898RA6v+CSg05BQtYlU7T8pYG1q4DNixAgTOmkg1KJFCxMIaa0r3S53yy23yJAhQ4qtzMnLy5M333zThBu6ZbBDhw6iWwpXrFhhfq+BkIYi7lv8vHXa2xZCK2RZvHhxUV+1TS1Crn36xz/+IRoi7d271+eaTvqcrkJ65plnTN+1tlZGRkbRyXvt27eXRx55RNq0aVPUffcgSrciqoVaaiDlWq/KdcylBVjuRdw1vNI50Ev78PTTT0uTJk3M760VWFrUXU9FdL2sPug4MjMzPX7mvoJNT5vUlWvad21PV1lpgGfN5wUXXGCCSivA8zaPfI4AAggggAACCCCAAAIIIIAAAscL2DbAyj+wXXa+eZlIfm7A5i1Qq69cO6Rb5aZNm2aKueu2Qg2ydDvdFVdcYcITXZHkfhUUFIgGHxMnTjTPaBCkNZR0m90555xjio37e3kLsLS9LVu2mO2L06dPN4GRhjjdu3eX/v37m+BFt/ppQONpe2NJ/bHGMmnSJNFwzLVdDe9q1apV7FH3IMr6vQZ+uvpLT1/0tNWutADL00mAGkLp2NS0bt26RX2wAix/fa37PW3B3Llzp+jJjp988oksX77chJflnc+y9o/nEEAAAQQQQAABBBBAAAEEEIhEAdsGWIp9ZOWnkvX1wwFxT2vfXyp2uykgbdEIAggggAACCCCAAAIIIIAAAggggEDoBGwdYCnDoYUT5eAPL5dLJLXFBVLp7HvL1QYPI4AAAggggAACCCCAAAIIIIAAAgiER8D2AZayHF76gez/7okyCbHyqkxsPIQAAggggAACCCCAAAIIIIAAAgjYRsARAZZq5f6+Sg7+OF6yN833CU8Ltqd3GhyQEwd9eiE3IYAAAggggAACCCCAAAIIIIAAAggERcAxAZY1+uxti+XoupmSu22x5O75tRhKXMUTJPGEtpLc+EyCq6B8XWgUAQQQQAABBBBAAAEEEEAAAQQQCL2A4wIsV6LCggIpPJolhYUFEptcUWLi/D+9L/TkvBEBBBBAAAEEEEAAAQQQQAABBBBAwB8BRwdY/gyUexFAAAEEEEAAAQQQQAABBBBAAAEEnClAgOXMeaPXCCCAAAIIIIAAAggggAACCCCAQNQIEGBFzVQzUAQQQAABBBBAAAEEEEAAAQQQQMCZAgRYzpw3eo0AAggggAACCCCAAAIIIIAAAghEjQABVtRMNQNFAAEEEEAAAQQQQAABBBBAAAEEnClAgOXMeaPXCCCAAAIIIIAAAggggAACCCCAQNQIEGBFzVQzUAQQQAABBBBAAAEEEEAAAQQQQMCZAgRYzpw3eo0AAggggAACCCCAAAIIIIAAAghEjQABVtRMNQNFAAEEEEAAAQQQQAABBBBAAAEEnClAgOXMeaPXCCCAAAIIIIAAAggggAACCCCAQNQIEGBFzVQzUAQQQAABBBBAAAEEEEAAAQQQQMCZAgRYzpw3eo0AAggggAACCCCAAAIIIIAAAghEjQABVtRMNQNFAAEEEEAAAQQQQAABBBBAAAEEnClAgOXMeaPXCCCAAAIIIIAAAggggAACCCCAQNQIEGBFzVQzUAQQQAABBBBAAAEEEEAAAQQQQMCZAgRYzpw3eo0AAggggAACCCCAAAIIIIAAAghEjQABVtRMNQNFAAEEEEAAAQQQQAABBBBAAAEEnClAgOXMeaPXCCCAAAIIIIAAAggggAACCCCAQNQIEGBFzVQzUAQQQAABBBBAAAEEEEAAAQQQQMCZAg4MsHJE5AMRmSUiy0Rkq4gUiEhNEWkmIl1FpPefv3fmpNBrBBBAAAEEEEAAAQQQQAABBBBAAIG/BBwUYGlw9aCIPC8iB32Yw8Eicp+INPDhXm5BAAEEEEAAAQQQQAABBBBAAAEEELCrgEMCrJkicp2IrPfTMUlEXhSRQX4+59vthYWFsn79epk8ebLMnDlTNmzYIJUrV5auXbvKgAEDpHPnzhIbG+uxsS1btsgbb7xR9FydOnXk3HPPlauuukoaNWrkWwe83PX999/LsGHDTF9uueUWj3fn5OTIV199JVOmTJEFCxZIfHy8T/0PSAeD3Mi+ffvM+PUaN26cZGRkBPmNNI8AAggggAACCCCAAAIIIIAAAsEQcECA9Y6I/KOcY39YREaUs43ij2t49fHHH8uIESMkKyvLhE4aQh08eFAWLVpkbh4+fLjcdNNNkpqaWuzhefPmmUBp69atRc/przUA0zaeeeYZ6dKlS7n6qwGZvltDqTvuuMNjgKXh1Ysvvihjx46V9PR0admypeTm5pr+6+/vvvtuE6hpqOXEiwDLibNGnxFAAAEEEEAAAQQQQAABBBA4XsDmAdbXInJOgOZtnIjcGKC2RFatWiXXX3+9HDlyRB555BE566yzzGorDbaWLFki9913nyxevFief/556du3b9F7161bJ7feeqvs2rVLRo4cKeedd555TsOkDz74QB544AFp3769PPfcc1K9evUy9ffw4cMyevRomThxonm+pABr2rRpcuedd0qnTp3MGDQ8c+2/9lFXLnXs2LFM/eAhBBBAAAEEEEAAAQQQQAABBBBAIBACNg6wDotIKxHZGIhx/tnGTyISmDDm1VdfNWHTqFGjZMiQIRITE1Osn7NmzZKhQ4dKr1695OGHHzYrmvLz8+Wpp54yK6wef/xx6d+/f7HnNMTS4GnGjBkyfvx4adeund9j1wBq6tSppm9nnHGGCcU8BVj79++X22+/XX7++WeZMGHCce+y+n/ZZZeZMC4xMdHvvvAAAggggAACCCCAAAIIIIAAAgggEAgBGwdYd4jIE4EYo0sbPUXki3K3mZ2dLc8++6x8+umn8uSTT3pcoaTbAa+77jqzisqqv/T777/LjTceWwX2wgsvSI0aNcrdF/cGrJVhWoerR48ecvnll3sMsJYuXWpqY51++ulFAZtrW3v27DF91RVm2lddnVXaZY23Q4cOcs8998gnn3wi77zzjlmFpivKLr30UunXr99x2ym1TQ3utF7Xf//7X5k7d67ZkqlbKC+88EKPz2gAqNseXVe3aXD32WefmWCwbt26xlwvTzWwPvzwQ7O90v3S+mWnnHKKXHnlldK9e/cS65cFfNJoEAEEEEAAAQQQQAABBBBAAAEEShWwaYC1X0SqiUhuEKbvOxE5IwjtFm9SgyRdmVW/fv2iAEtrS2mgpD/uvfdeSUhICGg/dFWVbgncu3evCXe0DlafPn08Blhav0u3QN52223mh/sKsqNHj5rVZW+99ZZZ0eVtG6EVYDVp0kRSUlJMGNWqVSupWLGirFy50oRSPXv2lMcee0yqVdO5PXZpUPbQQw/J+++/X1SHKy4urugZfa+GhK6F7T0FWGvWrJFrr71WCgoKzJZIXTWmvy4twNL+ZWZmFvXFqkOmq+XGjBlj7NxdAjphNIYAAggggAACCCCAAAIIIIAAAj4J2DTAel1E/unTAPy/SVdAHVudE6xLVwPpFsMHH3zQFE/XgEhDGSs00u19uvpJT/+bNGmSWXWkAc35558v11xzTZlWZuXl5Zlth6+99poJzE477TRTwL2kAMvaAql90aDN0+UpKCrJzAqwNKzS1VqudcE0pNLg6u233zYhkxaH1y2J2mcNp7Tel57AqDXBNPDT69ChQyaE07HoZ/q8FTa590u9tQ1dEffyyy8XhV0lFXG3VmC51yfTdnQutPh+69atzfsrVaoUrK8J7SKAAAIIIIAAAggggAACCCCAgI8CNg2wrhaRN30cgr+3tRSR5f4+5Nf91imDuhLppZdekubNm5vnreBEgxpdoaWrjnTLXVpammzcuNGcStiiRQuz+ufkk08u0zuvvvpqExLpyYGlBVi+hFO+3GN10jXA8lTfa8eOHWbb3vbt2024pybWqildieYaPFlt6omOupJKnfQZLXivl3u/du7caUKnZs2aFVvZ5m+ApW1r4XpdtaV+1tZPvyaCmxFAAAEEEEAAAQQQQAABBBBAIOACNg2wThGRnwM+2L8azBORuKC0r0XRdYXR5s2bj9uGpit6NJzSSwusa60o3cam29T05MBXXnnFBF5t2rQxq39q1qzpUx+tcKhChQrFtuiFI8BKTU31WDPLWiWl4ZbWD9N6WBpM3XzzzSbY0kLzukrN/fryyy9l4MCBZpWYte3SPcD6/PPPzcmOr7/+umjtL+vyN8DSLYcfffSRjBgxwoRlWnxfx8OFAAIIIIAAAggggAACCCCAAALhFbBpgFVbRH4LoswOEQlsAXUNaL777jtTN0qLtevWvEsuucSs5LEua9uebrHTsKpt27bFxuhad8p1xVFpEPqMnlyo2xHd2wxHgKUryKxTF937ba1As05F9GWFl1Vs3qqFpSGd63OnnnqqCZx0tZuGY65b/rwFWO41sHSr4/Lly029L/e6W0H8MtI0AggggAACCCCAAAIIIIAAAgh4EYjSAEvDsRMC9uXQWk66ckdDK700UOrdu/dxp9hZAY6uPiop5LFWJVkhjxVCuXdWgyJdrbVs2TKz4uv++++X/v37Fys6XlqApcXZ77rrLrNiS0/d83RZQZG+R08ELO1yPYVQa38lJycfd3tZAixPpzla/bJecMUVV5gVXK7F4fUzbwFWSePR0wi1hpeOmSLuAfvHhIYQQAABBBBAAAEEEEAAAQQQKLOATQOsNiKyrMyD8v7gERE5PmDx/tzxd+jWP93up0XEtRC7BkKdO3f2GHzMnj3bnECogVFJIc+PP/4oF198cdHJgaUFWLoVb+LEieakQF+uM888s6iuU7BOIWzXrp05VVBXRLlfZQmwrBVYp59+elHoZwVYWhy/Ro0axr979+7mBEYNn6zLW4DlXsRdg8glS5aYVXRaC8vTKjlfnLkHAQQQQAABBBBAAAEEEEAAAQQCK2DTAKufiHwQ2JEWtdZARDYGpG09KU9XUulJglrTSoObxo0bl9i2Fm7XWk4NGjQwgVeVKlWOu9dagaWrqrQ2VGlXdna2qSf1yy+/eLxNi6AvWrTIBGu6bbF27dqmKLpus/MUDLk2otsgb7zxRsnNzfVY08r9hdZKKW37hRdeOO4kRdcaWNaKLivQKq0Glta3UrOSamBddNFFMnXqVLMKTVdiWSccav/8DbD0GdcTJEs7oTEgXyAaQQABBBBAAAEEEEAAAQQQQAABnwRsGmA9LSK3+TQA/2/S7XLlP+FQV17pVkFdAXXBBReYFVXeiq7rM1qIXEMZXd2joZfrZZ2698UXXxxXkNz/cUqppxDu379fbr/9dtGi8xMmTBBdOeV6zZo1S4YOHSqXXXaZCb0SExNL7YIVYGnxek9jswrN68qm8ePHS9OmTf06hdB1tZR77Sx11bBp2rRpxd5dlgBLB2ltr/QlRCzLvPAMAggggAACCCCAAAIIIIAAAgj4J2DTAEtXSJ3o30h8vvtDEbnI57tLulHDEt2ydtpppxU7+c9bw1YwVK9ePROAacHw2NhYcwqhrkx66qmnzAl9+pkWLC/PVVoNLG3XGkOnTp3k3//+t9SvX9+sQNJtdBpabdu2zfTEohx3AAAgAElEQVRJt0R6u6wAa+XKldK+fXvTfy1SrzWktDi6bq18++23zQqpG264wZw4qFv2tFi6rkY799xzZeTIkaYPeunqNg2txo0bZz7T5zMzM81nnoq/a581cNPaYGPHjpWqVauWaQWWBm1aFH7GjBkm2OvRo4e3ofM5AggggAACCCCAAAIIIIAAAggEWcCmAZaO+ipdCxPg4eupf5632/nzor1798rw4cPl22+/9fqYa90pvVlDm/fee8+sGNKQRk/Cy8jIkI0bN8rWrVsDegKetwDLtX5Xenq6tGzZ0mwZ1G2H+nsNm6666qpiJymWNGArwNLPa9WqJV9//bV06NDBFHPXUCsrK8ts8dNwyLVOlYZbuvVSt05afdBwy3rG04mAngKs/Px8efHFF2XMmDFmNdzgwYPNO4cNG2a6rEGYOutlbV10P4VQT3RcsWKFmZe+ffuaEM71VEOvk80NCCCAAAIIIIAAAggggAACCCAQFAEbB1jrRKSFRj4BHHhgVl9Z9aN27tzptW/uAZY+oKuctB7WlClT5MsvvzTBla5a0uLtffr0KQpavDbu5QZvAZY+npOTI1999ZXpi94fHx8vXbt2lQEDBpiVV7o6zJfL9bTAxx9/XKZPn25qg+mfa3tXX321nHPOOR63ImofZs6caWpZzZ071wRP+oxa6GmOqampxbrgKcDSG7Zs2WLqhunzunJMt3SWFmB5GleXLl3M6YO6Cs79vb44cA8CCCCAAAIIIIAAAggggAACCARewMYBlg72NREZEqBR3y4iTwSoLZpxF3ANsFxXOyGFAAIIIIAAAggggAACCCCAAAIIlFfA5gGWDu8REbm3nOMcKCJvlLMNHi9NgACL7wcCCCCAAAIIIIAAAggggAACCARLwAEBlg79RRG5sYwGd4jI42V8lsd8FSDA8lWK+xBAAAEEEEAAAQQQQAABBBBAwF8BhwRYOqzFIjJKRD7xcYwdReR+EbnAx/u5rTwCBFjl0eNZBBBAAAEEEEAAAQQQQAABBBAoTcBBAZY1jJ9E5H0R0RMAl4lItsv4tOh7NxHpIyK9mPkQChBghRCbVyGAAAIIIIAAAggggAACCCAQZQIODLDcZ2i3iBSISDURiYmy6WO4CCCAAAIIIIAAAggggAACCCCAQOQLRECAFfmTxAgRQAABBBBAAAEEEEAAAQQQQACBaBYgwIrm2WfsCCCAAAIIIIAAAggggAACCCCAgAMECLAcMEl0EQEEEEAAAQQQQAABBBBAAAEEEIhmAQKsaJ59xo4AAggggAACCCCAAAIIIIAAAgg4QIAAywGTRBcRQAABBBBAAAEEEEAAAQQQQACBaBYgwIrm2WfsCCCAAAIIIIAAAggggAACCCCAgAMECLAcMEl0EQEEEEAAAQQQQMDeAjkFuZJbkCfZeTmSW5ArOQV55udjv8+TY5/nSk5+nuTk5xR9npOvf5Yr2fk5kluYZ34+9mfH7tGfs/OPPdv0yCHpf/SoSGyCxMQnSExsgkhsvMTEJx77OS5RYuISzA/Rn/XzuHjzs/kzc4/1mfXrRIlNqiAxiWkSm1xBYhJS7Q1N7xBAAAEEolaAACtqp56BI4AAAggggAACCLgL5Bfmy4GcQ7I/55AcyD5kfp2Vc1Cysg/I/uxjP2dZP//55/r7UFwDKjWSi9fODu6rYmL+DLTSJTZJf7iEW4nH/izG9WcNvTT8SqpQ9JnExgW3j7SOAAIIIBCVAgRYUTntDBoBBBBAAAEEEIh8AV3N9FcQddD8+mDuH8cCqj/DqQMmhPozmPozkMoryLclTkgCrACMPC41Q2LTqktchRoSV6G6xKZXl7j0v34dn15DCLkCAE0TCCCAQJQJEGBF2YQzXAQQQAABBBBAIJIEsnMLZeveQtm2T38ukC17C2TrnmO/PrHOLpldcHvEDNcpAZYv4HFpVSU2vdqfwVaNYr+O19ArrbpITIwvTXEPAggggECUCBBgRclEM0wEEEAAAQQQQMCpAlY4tXVPgWzPKpTf9hWYH9v3F0peKYulmtaKkQUpVzt12Mf1O5ICLF8mJU5Xbukqroq1Jb5KPYmvXE/iKtc1P8ckJPvSBPcggAACCESQAAFWBE0mQ0EAAQQQQAABBJwooCHUhp0FZtVUsYAqq1B2Hyws85CSE2Jk9wl3SkHCjjK3YacHoy3AKs1eg634ynUlrrIGW3Ulvkr9YwFXpdp2mjL6ggACCCAQQAECrABi0hQCCCCAAAIIIIBA6QJ7DxWasOrXnQWy4fcC8+v/7SoIGluNJlNlXcFHQWs/lA0TYPmgHRNrgqy/Vmz9FXDFpmT40AC3IIAAAgjYVYAAy64zQ78QQAABBBBAAAGHC2zaXSjrf883QZUJrHYWiAZYobxaN/1Vvs97MJSvDNq7CLDKR6snKOqKrYRqTSSh2kl//mgqEpdQvoZ5GgEEEEAgJAIEWCFh5iUIIIAAAggggEDkChzOPrYF0D2sKq0+Vag0WjfIke/jhoTqdUF9DwFWcHjjqzQ8FmZV11CrqcRXO0likyoE52W0igACCCBQZgECrDLT8SACCCCAAAIIIBB9AodzCmXltgJZsSXfhFb6Y0dWaFdV+aNevWKsbKhyvRTGHfLnMVveS4AVummJq3hCsVVaGmrFpVcLXQd4EwIIIIDAcQIEWHwpEEAAAQQQQAABBEoU2Lq3UFZszTsWWm0rkI07g1evKljTkHTiS7Ir5sdgNR+ydgmwQkbt8UVaQ8t1lZau2tIC8lwIIIAAAqERIMAKjTNvQQABBBBAAAEEbC+gW/6Wb803YZUJrLbmy4Ej9l1d5SvoSU1/loV5z/l6u23vI8Cy39TEJKVLUp2TJbF2B0mqe7LEZzayXyfpEQIIIBAhAgRYETKRDAMBBBBAAAEEEPBXYMf+P4OqLcdCq7U7nLe6ypcxt228X+YUDvflVlvfQ4Bl6+kxnYtNqXwszKrTQRJOaGMKxnMhgAACCARGwHEBVn5+vmzcuFG2b98ue/fulT/++EMKCwslNTVVKleuLDVr1pT69eub33MhgAACCCCAAAII/CVgraqytgPuORiZgZX7nDeqHiOLK1zt+K8CAZbzpjA2tYpZoZVQq40k1mwlCdWbOW8Q9BgBBBCwiYBjAiwNrhYtWiTLly+X3Nxcr3zNmjWT9u3bS4UKnCDiFYsbEEAAAQQQQCAiBTbtLpAFv+bLwl/zzc/RfB2qM1IKkjY7moAAy9HTZzofm1ZVkmq3l4SarSTxhFaSUKOF8wfFCBBAAIEQCTgiwNq2bZvMmTNHDhw44BdLXFycdO3aVZo2berXc+W5ed26dXLDDTdIhw4d5MEHH5Tk5GSvza1atUquv/56GT58uPTt29fr/Z5u0DaGDBliVqeVdE2dOlU6duxY7OPDhw/L+++/Lx9//LHMmzdP6tSpI926dZNBgwZJ8+bNJSYmpkz9scND+/btk2HDhpmujBs3TjIyMuzQLfqAAAIIIIBA0AT0hEArrFq0MV927Hd+/apAYdU56UtZmf92oJoLSzsEWGFhD+pL4yrUOBZm6Y9arSWhRsugvo/GEUAAAScL2D7A2rBhg8ycObNcxhra6GqsYF/79++XO++8Uz799FO58sorfQqwNHC69957ZdasWfL888+XOcD68ssvZeDAgaUO0T3Acn13enq6tGx57H8wV6xYYX6+++675aqrrpL4+Phg0wWlfQKsoLDSKAIIIICAzQRW/VYgC3/Nk8WbCmTJpuheZVXa1LRtuk3m5I2w2ez51x0CLP+8nHh3QuaJklj3lGOF4eueIjEJlEVx4jzSZwQQCI6ArQMsXXn12WefBWTkp512WlFAE5AG3RrJy8uT8ePHyyOPPGI+8RZgad2uhQsXyogRI2TlypXmmfIEWK+++qo88MADMmHCBOnRo4fXIR48eFDuu+8+s/qqX79+Jqw64YQTzHObNm2SkSNHyvz58+W5556Tnj17em2PGxBAAAEEEEAgNAJ7DhbKwo15smTzscCKVVa+ubesmy/zEgf5drNN7yLAsunEBKlbWhDeCrL057jKdYP0JppFAAEEnCFg2wBLA6H33ntPNGgJ1HXRRRdJtWrVAtVcsXZ0+90tt9wibdq0Ed3Op4FZSVsId+7cKa+99ppMnDjRtKHbDHfv3l3mACs7O9u8a/bs2aJBlm7983YtWLDAhGzaXw3OtPi962VthdSC+E8++aRUqlTJW5N8jgACCCCAAAJBEvhlU74Jq5ZsYZVVWYkrpcbI1uo3SWHc/rI2EfbnCLDCPgVh7UBS7XaSUPtkSarXURJrtQ1rX3g5AgggEA4B2wZYP/74oyxdujSgJlrf6bzzzgtom9rYjh075KabbjIhj9ah0pVNJdXAOnr0qIwaNUreeustadeunVmB9dNPP8kTTzxR5gBLty7q+7We1QsvvCA1atTwOkZrxZZuedTaW+61rqx+6tZEDdo06Crt0q2e1113nRn3PffcI5988om88847snjxYrN989JLLzUrvTydDpmTkyPff/+9/Pe//5W5c+dKVlaWdOnSRS688EKPzzzzzDMyduzYYl66ok1X6z3++ONSt25dU/NKL081sD788EPj5X7pKZannHKKCfa6d+8usbGxXh25AQEEEEAAgWAIHDgipuj6z7rSilVWASOu2Ogt2SpfBay9UDdEgBVqcfu+Lz6jXrHVWTHJ/GWzfWeLniGAQKAEbBlgaaAxadIkKSgI/NHOf//734u2ygUCUfs6ZswY+eabb+Sll16SxMTEoiDH0wosDYY0PGrVqpVZpaX3ewpk/Onb+vXr5dprrzXh0T//+U95/fXXi7Ze6vY//TP3guy+vNO6R8elYZIvAVaTJk0kJSXFhFE6xooVK5otkhpKaV8ee+yxYqvg9uzZIw899JDZymjV4dLi+9YzWr9MV4A1atSo6PWe+r5mzRpjoN+ZTp06mRBRf11agKX9y8zMLGp369atokGc9kPntE+fPo4uYu/Pd4h7EUAAAQTCL5B1uFB+2nDstMAFG/Ll4FEKsAd6Vlo2Wynzch8LdLMha48AK2TUjnpRbGJasbpZ8VUaOqr/dBYBBBDwVcCWAdbq1avNdrhgXFqoXIOjQFy66kcLo2v9KK19pScI/vrrr6UGWJ7e60uYVFp/dbXaxRdfbAKjI0eOmABJgxnXQEbrY11yySVFBdmtFVgaKOmKI/fL2paoq69Kusf1GWsFlgZPutJNPc466yyziklDKm3j7bffNiGTemlwp9tENZzSOlvnnnuuqbulWxb1OnTokFlhpSup9DN93gqb3L10HrQNLZ7/8ssvF4VdJRVxt1Zgudcc03Z0BZiuSGvdurV5P1snA/FPCm0ggAACCJQksPdQofz0Z2ClPx/OJrQK5rel7YmHZU7M9cF8RVDbJsAKKm/ENK4nGiY1+Jv5kVA9dKexRwwgA0EAAdsK2DLA+vbbb0VrMAXjysjIMEFOIC7t46233mq21+mKH90e57qVrqQaWO7vLm+ApdsR77rrruOCIw2Ipk+fLqNHjxZdKaZhkBXeaVAzePBgOfPMM822O/egZvPmzXLDDTeYLYB33HGHqe9V2uUaYGl7/fv3L7Z6ydpmuX379qI6XdaqqYSEhGLBk/Ue10LzGrhZ2z/dvbSmmIZOzZo1Myc6ant6+Rtg6TO7du0yq7b05EX10u8LFwIIIIAAAoEU2HWw0Kyw0pVWuuLqaC6hVSB9S2urTmaMrKx8daheF/D3EGAFnDTiG0ys3V6SG3Y1YVZ8lQYRP14GiAACkS1gywDro48+MkFCsC6tU+Ve88nfd1nhigY3Tz/9tOjWOb1CHWDpNjkNd3Ql2NChQ4/b9qariiZPnixa60rrUD388MMmaNO6WfpnumpJAxsNq6wQS0Mm3UKn2/r08ifA0ra1DpeuwnK9rFVSGm49++yzpraVtn/zzTebelT6Dt066H5pDa6BAwea2mJWOOUeYH3++ecmSNStk127di1qwt8ASy31u6d1yTQss6z8/W5wPwIIIIAAAu4Cv+8v/DOwyjM/5+RhFC6B/PqPyx/xK8L1+nK9lwCrXHxR/3BS/c5FYVZcxWOnj3MhgAACThKwZYClK4q0IHmwrquuuspssyvrlZ+fL6+88oqpXaVb17S2k3WFOsDyZQxWn3RVkdazatDg2N++WCvIdJWVFjBv0aKF6NhWrFhhVmbpyjLdCqjbDzVAKu2y3qFtaPCjdaTcL2vrnhWI+bLyTAv5DxgwQKxaWBUqVChWM+zUU081gZPOp/tKMm8BlnsNLN3quHz58qJ3udbd8sWZexBAAAEEEHAV2J5VUKymVV7gS3sCXgaBE5vNlV9yXy3Dk+F/hAAr/HMQCT2IiUs4tsXwz5VZcalVImFYjAEBBKJAwJYBltZK+uOPP4LGX94Aa968eWZLnda8uv3224vqSmmHAx1gLViwwKyqcr80KHKt91QalhXk6FY792c0tJkyZYq8++67pu96YqAGRueff77oyiZdIeVeK8rTu3wZd1kCLKvd6tWrF23ps4Ivqx9XXHGFWcFVrVq1Yl3zFmCVZKZhngZ3Wri+vCv1gvYlpmEEEEAAAVsK7MgqlHnr88wWQa1pVcjuQNvNU7smu2V2we2265cvHSLA8kWJe/wRiElMl+QTT5OkBvrjb6IF4bkQQAABuwrYMsCy+xZC9wCltMn1JWgqbSWSLwGWbn3TwC8tLc0UTXe/NKS68cYbTTF1X0MvXYk1duxYE1598MEH0rlz51K/w1bQ1K5dO3OqoKcVbmUJsKwVWKeffnrRyi7L67bbbpMaNWqYPnbv3t1sidTwybq8BVjuwZzWDFuyZImMGjXKbGHVVXZt27a16z+79AsBBBBAwCYCGlLNWZMnc9fkm5/ZHmiTiSmhGyfVKpCFKQPt3ckSekeA5chpc0ynY1MzJbnhn2FWw79JTGy8Y/pORxFAIDoEbBlg2b2I+xtvvCFff/21x2/I0aNHzRY8DVIaNmxofr7nnnuKTtfz9JAvW+lK+jrqSYMaTumpfePHj5fGjRsfd+uqVavMFkDdOqhbHqtU8b5M2CqMrqcaeqpp5f4SK8DSOlp6vwZLrpdrDSzdxqirm6xAq7QaWLoKTPteUg2siy66qOgkSF2JZZ1wqO/2N8DSZ7SfWlNMC/D7snUyOv41wSgRQAABBDwJrN2ugVW+zF2TJ5v3sNTKKd+SpASRPbVvkYK4fU7pclE/CbAcN2WO7XBcxVrHwqwTT5ekuqc4dhx0HAEEIkvAlgGWBi5z5swJinTz5s2lW7duQWlbG/VlK537y8sTYGmtMC1urlsAPZ3+p6uKNFDSz3Tbo65a0mLpWutJt91pnSv30xI1xNFwSU/2u/baa4uFQiXBWePW0wt15dIZZ5xR7FbrFEJd2aRBW9OmTcWfUwhdV0u5e6mBhk3Tpk0r9u6yBFjaaetURw3DNFzjQgABBBBAwBI4eFRkzuo8E1z9tIFK7E79ZlRv8qGsL5jmuO4TYDluyiKiw4kntJakRmdKSuOzhOLvETGlDAIBxwrYMsDSQEJDhGBc5557rtStWzcYTZs2Qx1g6TtnzZplTiC0ajedddZZZithTk6OcXzsscfMKYkaAumqML30FEKt36VBodZ70pVM+oxuR9QVcFZhdF0tpaGft8sa98qVK00drdGjR5vtd1pDSrcuah+0tpmGQnrioYZoGq49+eSTZlWYzsvIkSOLVqrpijLt77hx48xn+nxmZqbphqfAT7f+qYFu2dStj1WrVi3TCiwN2nTsM2bMkAkTJkiPHj28DZ3PEUAAAQSiQGDR//JlzupjWwT3/cFqK6dPeeumG+T7vIccNwwCLMdNWUR1OCY+SZIbnyXJjc6U5EbF/7I6ogbKYBBAwLYCtgywVGv27NmyevXqgMJpkW8NaoJ5hSPA0iDozTfflDFjxpithHq6XkZGhmzcuFF0i6GGOvrZySefXGzoVjF6vUdP3KtTp465X8egv3700UdFwzBfCplb49YX1KpVy2yx7NChgyQnJ4uGWllZWaJb/DQccq1TpeGW1sx6//33zcmFLVu2NOGW9Yx1+qDriYCeAiyt2fXiiy+aceqKssGDB5t3Dhs2zIxZgzA10cvauuh+CqG1/VMNtUC/hnC6JZILAQQQQCA6BbbtKzhW12p1nqz6jSMEI+lb0LpBtnwfN9RxQyLActyURWyH4zNPNEFWSuMzJb5qk4gdJwNDAAF7Cdg2wDp48KDZFqfBRKCuXr16Sb169QLVnMd2whFgaUd0259uvdT6XLqqSoMoDWj+/ve/y+WXX160esm901u2bDHPzJw50wRXGhRpQfRBgwb5tVLN9bRA3a44ffp0mTRpkmmza9eucvXVV8s555wjiYmJx7npSjF9/9SpU2Xu3LkmeNJn9PTF3r17S2pqarFnStpyqWPRLX/6vK4cq1mzZqkBlqcJ7NKli6nP1a9fv+PeG9QvDo0jgAACCNhCIL/gWEF2U9tqdZ7kkVvZYl4C3YmqFWPk12pXB7rZoLdHgBV0Yl5QBoGkhqeZ7YW6zZBTDMsAyCMIIOCzgG0DLB2B1kjS7XGBuHQ7W6dOnQLRFG14EHANsFxXO4GFAAIIIICAEwTWbi+QWaa2VZ5s28sWQSfMWXn7mNjwBdkd+1N5mwnp8wRYIeXmZX4KxKZVOxZkNT5Tkmq39/NpbkcAAQS8C9g6wNLuL168WBYsWOB9JKXcoQXD3YuKl6tBHj5OgACLLwUCCCCAgBMFvl+bJzNX5MusVRRkd+L8lafPJzVdKAvzni9PEyF/lgAr5OS8sIwCibXame2FuiorrkLx08nL2CSPIYAAAmL7AEvnSOsh6dayslysvCqLmv/PEGD5b8YTCCCAAALhETicXShfr8iXr5fnyoqt7BEMzyyE/63tGmfJ7MKbw98RP3pAgOUHFrfaQiAmIUWSTzpbUpufJxpqcSGAAALlEXBEgKUD3L17t/z888+yadMmn8arBdu1aHmwa1751JkouIkAKwommSEigAACDhfYtLtAZq7Ik5nL82XHfoIrh09nubvfoHqhLK1wTbnbCWUDBFih1OZdgRbQkws1yEo68fRAN017CCAQJQKOCbCs+di5c6c5Xe+3336TvXv3FivyrqfMaeHuBg0a+FWAPErmOqjDJMAKKi+NI4AAAgiUQ2DR//LNNsGvl+VSlL0cjpH2aIyIHKh/mxTG73HM0AiwHDNVdLQUAa2Pldz8XEltfr5ITCxWCCCAgM8Cjguw3Ed29OhRcwJfSkqKz4PmRgQQQAABBBCIbIHCQpGvlutqqzxZuDFwJxpHtlr0ja5O0xmyMm+yYwZOgOWYqaKjPgjEZ55oVmSlND9fYlMq+/AEtyCAQLQLOD7AivYJZPwIIIAAAggg8JfAzgOFZpugrrb6325OE+S7UbpA26bbZE7eCMcwEWA5ZqroqB8CcWlVTYiV0vxcic+o78eT3IoAAtEmQIAVbTPOeBFAAAEEEIhAgVW/FZjQSrcKHjxKcBWBUxyUITWrkyM/JQ0JStvBaJQAKxiqtGkXgZj4RElppiuyzpPEE1rbpVv0AwEEbCRAgGWjyaArCCCAAAIIIOCfwPwN+TL9lzyZsybPvwe5GwERqZQisqXWAMdYEGA5ZqroaDkFkhv/37GC7w1PK2dLPI4AApEkQIAVSbPJWBBAAAEEEIgSgSWb8+Xjn/Pku1UEV1Ey5UEbZsUmE2RrwXdBaz+QDRNgBVKTtpwgkFT3FElupgXfz3NCd+kjAggEWYAAK8jANI8AAggggAACgRNYu6NApi3MlS+WElwFTjW6W2redIXMz3vcEQgEWI6YJjoZBIGEGs0lrc3FplYWFwIIRK8AAVb0zj0jRwABBBBAwDECm/cUmBVXHy3MdUyf6agzBFo3PCjfxw5zRGcJsBwxTXQyiAKJtduZICu5ydlBfAtNI4CAXQUIsOw6M/QLAQQQQAABBGTXwUKz4mrKPIIrvg7BEaiVUSCrqwwMTuMBbpUAK8CgNOdYgaT6nSW1dV9JPrGbY8dAxxFAwH8BAiz/zXgCAQQQQAABBIIsoCcJfvhTrkyaS3AVZGqaF5G8E0fI4ZhttrcgwLL9FNHBEAskNzrDrMhKrNsxxG/mdQggEA4BAqxwqPNOBBBAAAEEEPAokFcg8vbcHIIrvh8hFWjYdI4syXstpO8sy8sIsMqixjPRIJDStIekapB1QptoGC5jRCBqBQiwonbqGTgCCCCAAAL2Epg4m+DKXjMSPb1pe9JOmZN/h+0HTIBl+ymig2EWSG15odlamFC9aZh7wusRQCAYAgRYwVClTQQQQAABBBDwWYDgymcqbgySQKOaubI47Z9Baj1wzRJgBc6SliJYICbWbCvUFVnxGfUjeKAMDYHoEyDAir45Z8QIIIAAAgjYQmDJkiXy1dp0mb6upi36QyeiVyA5QWRnvQG2ByDAsv0U0UEbCcQkpJgQS8OsuAr874yNpoauIFBmAQKsMtPxIAIIIIAAAgiURWDz5s0yd+5cOXTokHk8L/Nv8sGahmVpimcQCJhA9aZTZH3eFwFrLxgNEWAFQ5U2I10gNjVDUlv1lbQO/SU2MTXSh8v4EIhoAQKsiJ5eBocAAggggIB9BPbu3Svz58+XLVu2HNepuKrtZfLqFvbpLD2JOoHWTTfI93kP2XrcBFi2nh46Z3OBhKqNJLXd5ZLa4nyb95TuIYBASQIEWHw3EEAAAQQQQCCoAkePHpVffvlFli5dWup7Uqo1l/+s6hDUvtA4AiUJNK//h8yPv8HWQARYtp4eOucQgeSGXSW1/eWSVIf/vXHIlNFNBIoECLD4MiCAAAIIIIBA0ARWrFghP/74o+Tn5/v0jtQq9WXC2q4+3ctNCARSoGqFQvm1+jWBbDLgbRFgBZyUBqNYILVNP0nv0F/iKp4QxQoMHQFnCRBgOWu+6Ctu6JYAACAASURBVC0CCCCAAAKOENi4caMsXrxYdu/e7Xd/UytVl8mbe0h2bqHfz/IAAuURSDpptOzKX1eeJoL6LAFWUHlpPAoF4tKqmtVYGmRxIYCA/QUIsOw/R/QQAQQQQAABxwjs2LFDli9fLr/++mu5+pycWkE+39dbdh0kxCoXJA/7JdC02QJZkDvOr2dCeTMBVii1eVc0CSTUbGVCrOTGZ0XTsBkrAo4TIMBy3JTRYQQQQAABBOwncODAARNc6Y9AXbGxcfKz9JO1O+MD1STtIFCqQKtGe+QHuc22SgRYtp0aOhYhAsknnWOCrITqzSJkRAwDgcgScFyAlZcvMnt1nizZXCAbd+bLroMihYWFUiU9RupmxkrrurHytybx5vdcCCCAAAIIIBB8gWXLlpki7UeOHAnKyzam9pafNqcHpW0aRcBVoG7VPFlRabBtUQiwbDs1dCySBGITJL3D5ZLWob/EJleKpJExFgQcL+CYAEuDq4lzcmTqwjw5nON9O8G5bePlyq6JUrMSQZbjv6UMAAEEEEDAlgI7d+40da42bdoU9P7tqdhDvv61WtDfwwuiWyAmRmT/iQNsi0CAZdupoWMRKBBXuZ4JslJb9YnA0TEkBJwp4IgAa9H/8uWZ6dmybZ/34Mp1GhLiRG7ulSQaZoXiysvLkyeffNIcEz5u3DjJyMjw+NqCggJzItPrr78uc+fOlUOHDknXrl3l8ssvl169eklycrLf3dU29T8ipkyZInPmzJGtW7dKnTp1pFu3bjJo0CBp3ry5xOj/K3O59ESosWPHyvPPP1/i+6688kp58MEHy9QnvwcR4Af27dsnw4YNM62WNh8Bfi3NIYAAAlEhoCuufv75Z59PFwwEytEq3WTa2nqBaIo2EChRoF6LD2V59jRbChFg2XJa6FSECyTV6yTpp1wtiXU6RPhIGR4C9hewfYD17co8GT01u1ySg89MlP5/SyhXG94e1vDqzTfflDFjxsgpp5xSYmCi940fP14eeeQR02SHDh1MOLRy5UrJysqSfv36yf333y+ZmZneXln0ubb56quvyjPPPGPCsFatWpnn9+zZY2qRpKeny9133y1XXXWVxMf/FeYdPHhQbr/9dvnss88IsHzW5kYEEEAgugW0SLsGV9u2bQsPRNWO8s7qk8Lzbt4aFQKtTtosP+SPtOVYCbBsOS10KkoE0k8dJBU6/VPEbVFAlAyfYSJgCwFbB1iLNubLHVOOBgRqeM8k6X1ycFZiaWikq5h0lY9eZ555ZokBlq64Gjx4sDRp0kRGjx4tbdu2NSujdBvGww8/LO+//75Z8aT3uK+YKgli1qxZMnTo0OPa1FVZ3377rYwYMUJycnLkpZdeks6dOxc1o6u0brzxRqlRo4ZZOVahQoWAWNMIAggggEDkCWi9SQ2udLWv/jqcV1K11jJpVZtwdoF3R7BA49pHZFHydbYcIQGWLaeFTkWRQGKtdlKh02BJrHtKFI2aoSJgHwHbBljZuSKDXj0sO7IC93+SXxyYIk1PiA2Yvq58+uGHH+Sxxx4zxWurVq0qR48eLXEFluuWPV0xdd555xXri66Wuu666+TEE080gVilSt6LBubm5prgS9vz1Kb+R8bkyZPlzjvvlJtuuknuuOMOiYuLM+9dtGiR2bY4cODAYn8eMCAaQgABBBCICAFdbaXhla6+ssuVknmi/GdNF7t0h35EkEDFFJGttexZB4sAK4K+aAzF0QLpHa8RXZEVExfcXT6ORqLzCARBwLYB1vhvcuTdH3MDOuSOJ8bJmH/4X1+qpE4sWLBA+vTpY7boDRgwQHr06CH33HOPVK9e3eMKLA23Ro0aJW+99ZZMnTpVOnbsWKzp7du3mxVRulrqhRdekPr163sd//79++Whhx6SDRs2mFVUjRo1Ou4Zq5/u9aw+/vhjuf76600Ap5+V59L3a/imWyLV4JNPPpF33nnH/E19+/bt5dJLLzXbI1NTU497jY73+++/l//+97+mJphupezSpYtceOGFHp/RrZJW7a6+ffua9jSo062Qjz/+uNStW7doNZynGlgffvihCfPcr8qVK5vwUS26d+8usbGBCzvLY8uzCCCAQLgE9C9eNLjSv6Sx45VWuZZM2HCWhHlBmB1p6FM5BTJaPC2bsu33vSfAKufE8jgCARRIPKG1pJ86WJLqdwpgqzSFAAKlCdgywPoju1D6PnNE8vIDt/rKQnjqymRpW+/YCqTyXvp/6L/77ju55JJLpHbt2iZE0hCnpABLQ5bnnnvOhCyPPvqoqUnluk1Q29PVUBpsBXJL3+zZs81KK9cAS/vy1FNPmR9a+H3v3r3y2muv+RQ4eXKzxq5bI1NSUkwYpbW4KlasWFTfq2fPniYsq1btr1OktE6XBnC6dVKDwJYtW5oVYlZNMMvCNZjzFGCtWbNGrr32WtFtk506dZL77rvP/Lq0AMuqFWaNR7dU6ji0H1rLTMNJX7dxlve7xPMIIICA3QT0ZEH9Swjd4m7nKyU9Q6buPF+yDgf+/zPYedz0LbgCrVoskR+ynwruS8rQOgFWGdB4BIEgC6SdfJXZVhgTnxTkN9E8AgjYMsCa/kuuPPF5TlBmR+tgaT2sYFzeAix957p16+TWW2+VXbt2yb///W8566yzTGCzbNkyE+7o33RrwNW7d++AdFFXN2mtLT3x8IknnjBBll5HjhwxxeK//vprqVevnqxfv15atGhhTpNasWKFKQavq5C02LyeZujtssauwZPer8/p2HQVk4ZUOra3337bhExaUD4xMVGsUxs11Dv33HNl5MiRRavOXOuK6Wf6vFXY3j3AsoLBTz/9VF5++eWiVWglnUJorcDSbZrWCi4dn7ajK8CGDx8urVu39nkbpzcbPkcAAQScJKD/u6H/W6T/u+SUKyEhSb7P6SMb9wSn1qVTHOhn4ASa1d8nP8XfErgGA9QSAVaAIGkGgQALJNRoYUKspAZ/C3DLNIcAAq4CtgywxnySLV8tywvKTDWoFiuvD0kJStu+BFj64i1btpgVPrqN0PVq166dKbj+t7/9LSArfzSQ0XdoYNSmTRsTyNSsWdO88vfffzfbFefNmydXXHGF3HXXXUUBkW5l1P7pqij97IEHHvC49c+1764BlgZw/fv3LzYGrZui2/a0ba3V1bx5c7FWTSUkJBQLnqx29ZREXUml/XCt7+UeYOnqAA2dmjVrJvfee69oe3r5G2DpMxos6qotPa1Ri/JnZGQE5btCowgggIAdBfR/nxYuXGj+XejEa23iRbL4t+O3qjtxLPQ5vAI1M/JkbZXB4e2Eh7cTYNluSugQAsUE0jr0NycVxiQE57834UYg2gVsGWBdP+GIrN1eELS5+eruNAlGeSNfAixdWaSnAf7nP/8xK5Dct8xpnSgNk2rVqlWu8Wt4NX36dHOioV4a+mhdKevSvurKLA1qdLWU67Y+vccKnJYuXWpWb3Xt2rXU/lhj1xpXWr/LfdWW6/bJZ5991tS20mDq5ptvPq64vOuLvvzyS7OtcsiQIUXhlHuA9fnnn5tVbe799DfA0i2HH330kQkRtcC+Fsf3VLOrXBPDwwgggIBNBTS40sM9nH7tqHC+zNpY2enDoP82EMhreq0czgvMadiBGg4BVqAkaQeB4AkkVG92bDVWw9L/+yl4PaBlBCJXwJYB1qXPH5Y9B4NXy+L9m1MlIy0m4LPqLcDSIu4aGk2YMOG4VU+HDx+WSZMmydNPPy2nnXbacbWi/OmsBmMaxOjKKa3npPW2dDufP/WcXAMnXcHlqei5a5+sses2RA1+9L3ul7V1T09CvOWWW0yo5l6M3f0ZDdC0QL5rXTDX50499VQTOGndLV355Xpyo7cAy70Glm511JMgPdXd8sefexFAAAEnCehqKz3sQ+sARsp1KOMs+Wxd+f4iKFIsGEfZBZq2+UIW/DGl7A0E4UkCrCCg0iQCQRJIa/+PY7WxEo//76IgvZJmEYh4AVsGWP94/rDsCmKA9cEtaVI5CDsMvAVYVpF2ra+k9ai02Lvr5VoTyqpXZZ0g6P5N1KDItd6T9bmGZOPHj5cXX3xRatSoYYKwzp07+xVeWW25B06l/dPgegqhrvpKTj7+tMeyBFieTK0Ay+qPbnPUUMx9FZm3AKuk8ehphLoqTU9B9Cf0i/h/WzBABBCIOAEN7fV/Z3JzA3vqrx2g8jM7y/trjj+Z1w59ow/OEGjeaJvMlxG26iwBlq2mg84g4FUgoVoTqdD1JkmqW/z0ea8PcgMCCHgUsGWAdcOEI7ImmFsI70mV2JjQr8CyApzbbrtN9IencMQ6MdDaMqehl56G50uA5Xqin64i0vCqadOmJX71NezSy1PYpH9ubfGzVkz5EmBpHS89VVBXRLlfZQmwrBVYp59+etHKLivAUkMN6bS2lxacv/POO0XDJ+vyFmC5F3HXAHHJkiUyatQoU//llVdekbZt2/KvDgQQQCDiBLTGoAZXeoBHJF8J1drLW6taRPIQGVsQBRrUOCJL068L4hv8b5oAy38znkAg3AIxsbFS4bSbRFdkcSGAQPkEbBlgPfpxtny9PDhF3OtXjZU3hganqJ63FVj+BFi6bU6DlKQk305M1JpVupVuxowZpr6UFjN3X+Hl+lXRoui6xbCkME1PI7S297kHPZ6+ctbYdQuf1sDSYMn1ct2SqDXAdHWT5aHbEzUk09MY3S+tb6VhXkk1sC666KKiQvW6Ess64VDb8TfA0me0n2qjq8jUR9/LhQACCESSgIZWGl5piBUNV3LmSTJxDX/zHQ1zHegxJicWys661wS62XK1R4BVLj4eRiCsAqktL5SK3YZLTGJaWPvByxFwsoAtA6xPF+fK09NzguJ6QfsEufXcxKC07S3AslYTNW7cuNiJgFZnXLcQ+hOe6GohLfyu4dWgQYPMrz3VoHId9Ny5c2Xw4MHHnU5o3bNu3Tq54YYbzLYS3ZJY2koufcYa++bNm83KpTPOOKOYsVUUXvtqtefPKYSuIZp77SytH6Ze06ZNK/busgRY2um33nrLGPpS+ysoXyQaRQABBIIgkJOTY04Y1G2D0XalVaknb6ztFm3DZrwBEDih9Uuy5vCPAWgpME0QYAXGkVYQCJdAQs1WJsRKPKF1uLrAexFwtIAtA6y9hwrlkucOBwV2zGXJ0rHR8St9AvEybwGWexH3f/3rX0WrpPSzDz74wGy/a968uQm46tat67VbulJKAyMtDq+rtu677z6fTs7Tv3nXe3WboK5c0sAmMzPTvE//dv7++++XWbNmmXuGDh3qcXWUa+essa9cuVLat29v+qPb73SbpG5t1O2Mb7/9tgmFNBjT1Vaugd25554rI0eOlPr165tm9bRGNRg3bpzoZ/q81T9Pxd9165/2U2uD6cqxqlWrlmkFlutKNi2236NHD69zwA0IIICA3QW2bNliwiv9S4RovVIrVpV3tvaUw8H5+7FoZY34cbdusVy+zx5rm3ESYNlmKugIAmUWiE1MNSFWSsveZW6DBxGIVgFbBlg6GU98li3TlwR2G2HTE2LlxYHB2T6offYWYOk9+h8PGgp9+umnZpVUy5YtJTExUTZu3GhOgGrUqJE5TU8Lr/tyuQZH3u6/8sorzdY4q+aVvlO3GmpQpbWjNPzRIM06Rn348OHm9MHUVO8V761+aB9q1aolX3/9tXTo0MG8S0OtrKwsE5TpNkfXOlWudbssDw23rGc8nQjoKcDSIE8L148ZM8aMUVeX6TuHDRtmWDQIy8jIML+2ti66n0KoY1+xYoUJz/r27WtCONdTDb358jkCCCBgRwENrqx/r9uxf6HsU1Jymsw8dIFsy4oP5Wt5l4MFGtfJkkVJN9tmBARYtpkKOoJAuQXS2l0qFbsOF4kNzuKKcneQBhCwoYBtA6wd+wvlmpcPS25+4NQevjRZOjcO3r8gfAmwdDS65U23++mKK61DooGJhj09e/aUyy+/vGilkS8j//LLL2XgwIG+3CruAZbVF12F9fHHH8u8efNMuNS1a1ezmktDtNjYWJ/adh27BnDTp0+XSZMmmVBP27v66qvlnHPOMWGd+6XbWmbOnGlqWenWRg2e9BktXt+7d+/jAjRPAZa2qSsMNHDT57XOVs2aNUsNsDwNrEuXLqY+l9YR8yW48wmHmxBAAIEwCBw5csT8ez3SC7X7S6srg5fF9pYVv1ODxF+7aLw/s0K+bKw+yDZDJ8CyzVTQEQQCIpBY52SzGiuh2kkBaY9GEIh0AdsGWAqvK7B0JVYgrss6J8jQ/wtO7atA9M/pbfga3jl9nPQfAQQQcIKAbof+4YcfZPfu3U7oblj6uDnlPJm35djKXC4EShNIbHm77D5qj3+WCLD4riIQeQJxqVWkgm4pbNoz8gbHiBAIsICtAywd6+QfcuX178pXsKJX2wS543zCqwB/d4o1R4AVTF3aRgABBHwXWL16tVl5pYdwcJUusK9id/ny15owIVCqQMt238i8gxNtoUSAZYtpoBMIBEUg/ZSrpcLfrg9K2zSKQKQI2D7AUuiPf86TZ2eUbSUWK69C81UlwAqNM29BAAEEShOYP3++6KEWXL4LZFfpKlPXHjtAhAsBTwLNG/0m8+UeW+AQYNliGugEAkETSGp4mqmLFZ9RL2jvoGEEnCzgiABLgdf/XiD/mZ0j89b5VhRLC7Zf3S0xqDWvnDzxge47AVagRWkPAQQQ8F3gwIEDZtXVpk2bfH+IO4sEYqudIlNWNUUEAY8CtTOzZVXlobbQIcCyxTTQCQSCKhBXsZapi5Xc6IygvofGEXCigGMCLAt39W/5Mnt1vizelC8bdxYUK/Jev2qstK4bJ11PipOOjYJXrN2JEx3sPhNgBVuY9hFAAAHPAnqAhda72r9/P0TlEEiq2kImrW5fjhZ4NFIFYmNEsk4cYIvhEWDZYhroBAIhEajY7WZJa/+PkLyLlyDgFAHHBVjusPsPF0qhxEilVJEYp6jTTwQQQAABBAIgsGzZMrPyiiswAqmZJ8qENV0C0xitRJRAo/YTZfGBb8I+JgKssE8BHUAgpAJp7S6TiqffEtJ38jIE7Czg+ADLzrj0DQEEEEAAgWAI5Ofnm+Bq5cqVwWg+qttMq1xT3tx4tuTmF0a1A4MvLtCqxXL5IXts2FkIsMI+BXQAgZAL6FbCjPPHhPy9vBABOwoQYNlxVugTAggggAACJQjs3bvXbBn87bffMAqSQGp6Jflsdy/ZeSg+SG+gWacJNDjhoCxNHRb2bhNghX0K6AACYRFIqNZUKp/3sMRXqh2W9/NSBOwiQIBll5mgHwgggAACCHgR2Lp1q8yZM0cOHjyIVZAF4uMTZEHe+bJ2d1qQ30TzThCokFIo22pdE/auEmCFfQroAAJhE4hNqSyVezwgSfU7ha0PvBiBcAsQYIV7Bng/AggggAACPgisW7dOZs+eLbp9kCt0AhuTzpeftlUO3Qt5k20FMtreL5sOhfekTwIs23496BgCIROoeObtktamX8jex4sQsJMAAZadZoO+IIAAAggg4EFgyZIlMn/+fGzCJLArvbt887+aYXo7r7WLQKs238kPf0wIa3cIsMLKz8sRsI0Axd1tMxV0JMQCBFghBud1CCCAAAII+COgxdr1tEGu8Aoczugmn6yrF95O8PawCjRvuEPmx94V1j4QYIWVn5cjYCuBpIZdpcrfw3+4hK1Q6EzECxBgRfwUM0AEEEAAAacKfPPNN7J+/Xqndj/i+l1YrbO8u6pRxI2LAfkmUL1SjqyvOsS3m4N0FwFWkGBpFgGHCiRUbSJV+09yaO/pNgL+CxBg+W/GEwgggAACCARd4NNPP+WkwaAr+/+ChKpt5K3Vrf1/kCciQiD7pCGSnZ8TtrEQYIWNnhcjYFuBmKR0qTFwqsQkcuiIbSeJjgVMgAArYJQ0hAACCCCAQGAE3n33XcnKygpMY7QScIHUak1kwqpTA94uDdpfoGmHybJg/4ywdZQAK2z0vBgB2wtUvfw/klCtqe37SQcRKI8AAVZ59HgWAQQQQACBAApkZ2fLlClTJCcnfCs8AjiciG6qQmYdeW3NGRE9RgZ3vECr5ivlh5zHwkZDgBU2el6MgCMEqvR+WpLqd3ZEX+kkAmURIMAqixrPIIAAAgggEGCBffv2yXvvvRfgVmkumALpFavIh7+dI/uOxgfzNbRtI4F6Nf6Q5ek3hK1HBFhho+fFCDhGIOP8MZLciL9gccyE0VG/BAiw/OLiZgQQQAABBAIv8Ntvv4nWvOJynkBScorM+aOnbNxH7RHnzZ7/PU5OKJSd9a7x/8EAPUGAFSBImkEgwgUq9xglKc16RfgoGV40ChBgReOsM2YEEEAAAdsIbNmyRaZPn26b/tCRsgmsiT9PftmRUbaHecpRArVPHiOrslaFpc8EWGFh56UIOFKg0v/dJamt+jiy73QagZIECLD4biCAAAIIIBAmgU2bNsmMGeErCB2mYUfsa7enni2zN9eI2PExsGMCrdvMku//eCMsHARYYWHnpQg4VqBit+GS1v5yx/afjiPgLkCAxXcCAQQQQACBMAhs3LhRvvrqqzC8mVcGU+BApW4yfUO9YL6CtsMs0KzhDvkp9q6w9IIAKyzsvBQBRwtU6DxE0k8d5Ogx0HkELAECLL4LCCCAAAIIhFhg/fr18s0334T4rbwuVAJ5VTrLB2sbhep1vCfEAlXS8+R/NQaH+K3HXkeAFRZ2XoqA4wXSTr5KKp4WvgMoHA/IAGwjQIBlm6mgIwgggAAC0SCwdu1a+e6776JhqFE9xriq7WTy6pZRbRDJg09oebPsOZoV8iESYIWcnBciEDECaW0vkYpn3BYx42Eg0SlAgBWd886oEUAAAQTCILBq1SqZM2dOGN7MK8MhkFa9ubyxskM4Xs07gyxwUvv/ysIDoT98gQAryBNL8whEuEBqi79LpbNHRPgoGV4kCxBgRfLsMjYEEEAAAdsILF++XH744Qfb9IeOhEagUrUG8sqq00LzMt4SMoHWzVfL9zmPhux91osIsEJOzgsRiDiBlJPOlsq9/h1x42JA0SHguAArtyBPvtnyoyzatVLWZ22SnUf2SEFhoWSmVJYGFWpLu2rN5Izap0pmcuXomEFGiQACCCBge4GlS5fKjz/+aPt+0sHgCFTMqCGTN54hf+QlBOcFtBpygbrVD8uKCteH/L0EWCEn54UIRKRAUsPTpMrfn4jIsTGoyBZwTIClwdWry9+Vd9ZNl8N5R7zOSu8Tu8vgFv3khLRqXu/lBgQQQAABBIIl8Msvv8hPP/0UrOZp1yECaWkV5Mt93WXrgTSH9JhuliYQFyuyr+GAkCMRYIWcnBciELECiXVOlsy+4yJ2fAwsMgUcEWAt+H2ZPLpwvGw5tMOvWUiITZC7TxkiFzb8P7+e42bnCnz44Ydy0003yfPPPy99+/Z17kC89Hzfvn0ybNgwc9e4ceMkIyMjYsfKwBBwssDChQtl0aJFTh4CfQ+gQHx8vCwp6CnLd7JKPICsYWuqzsljZWXW8pC+nwArpNy8DIGIF0hpdq5U7nF/xI+TAUaOgO0DrK82fy8j5j1dLvEb2vSXgc0jN8woF06EPUyAFWETynAQcLDAunXr5Ntvv3XwCOh6sAS2JJ0tP2yrEazmaTdEAq3azJEf/ngtRG879hoCrJBy8zIEokIg/dRBUqHzkKgYK4N0voCtA6yffl8qN373UECU7zz5n3JJ414BaYtGEEAAAQQQKE1gx44d8vHHH4OEQIkCe9O7yVf/q4eQgwVOqv+7LIy/M6QjIMAKKTcvQyBqBCqdfZ+ktjg/asbLQJ0rYNsA62h+tlw2/Vb57Y+dAdOdeM4YaVGlccDaoyEEEEAAAQTcBfbs2SMffPABMAh4FThauZNMW8//L/EKZdMbKqTky7Zag0LaOwKskHLzMgSiSiCzzzOSWK9TVI2ZwTpPwLYB1rNLJslbqwP7t9ddaraT5864LyCztGDBAunTp4/ccccdcssttxzXprWVzdPnOTk58tVXX8mUKVNE29GrY8eOcvnll8s555wjiYmJXvt4+PBhGT16tEycOFEGDhwo9913nyQnJxc9t3PnTvnXv/4l8+fPlzFjxpi+xsTEmM+3bdsm77//vnz++eeix7rXqVNHunXrJoMGDZLmzZsX3bdhwwa57rrrpHr16h7rLFmfd+jQQR588EHJzc2V22+/XWbNmiVvvfWWGZP7tXfvXhk+fLhkZWXJiy++KPXqlfy3z5axexvp6enSrl07ueiii0ydK1ev0rYQzp492xiXdk2dOrWo31adqe+++67UZ6688kozfld/nZ8ZM2aY/4j1NsdHjx6VUaNGGTP3q1GjRtKpUye54YYbpGHDhkUfl1YDa9WqVTJkyBDZuHFjif32VCNM2/zss8/kiy++MH0+dOhQ0XdD3dq3by+xsbHiq8uZZ55pvjd6ab0u/U6+/PLLomNyvbS/119/veh2K1d/r/8QcAMCNhQ4ePCg+Xc7FwK+CsRVay+TV7Xw9Xbus5lAeps7AvqXrd6GR4DlTYjPEUCgPAJVL31VEmq2Kk8TPItAUAVsGWAdyj0s50wdJHkFeQEf/PizHpQO1VuWu92yBlj6N/MPPfSQCZA0iGnZsqXExcXJypUrTajTr18/uf/++yUzM9NrHzWg0ILl+h/+zz33nPTs2dM8k5eXJy+88II8/vjjxcKtwsJCmT59uglbtm7daoIEDa+0TxpkaX80jNPwQwvN+htgaYCjIcxdd90ld955pwmqrNDMGoy6aeCjgci9994rCQklHyluGVv9tNqw+qu/HzFihFx77bWmv3qVFmBZn2ngVqFChSLfgoICE/aoiacAS08Qa9GixXF91f9Q1eLM7gGWtqVj0yCvcuXK5tn8/HxZsWKFCYUuuOACEz5Wq3bshEwrwNJ36/fBCsI0ELS+FxoePf3009Kkbnnw7wAAIABJREFUSRPzTGkBluXWqlWr475HOkadV/cAS79Dt956qyxevNh8J6ywzHLR74YVhB44cMD0X4NQvax+6q9dnWrXrm2CVfUtKcByD+8IsLz+Y88NNhbQ7/N7770nR454PynXxsOga2EQSKveQt5Y2T4Mb+aV5RVo2uFdWbD/s/I24/PzBFg+U3EjAgiUUaDalZMlvspff3FexmZ4DIGgCNgywJr260wZveCloAxY62BpPazyXmUJsHTllYYA48ePlyuuuMIEPVZQpaGMrkjSFSoa/OhKJiuUKa2v06ZNM2FRmzZtTChRs2ZNE5wMHTq02J9pG9ZKl127dpmQTFcw6eolDbb0pCwNgzZv3myCr969e5cpwFqzZo0JlDQE0VCtSpUqRd3XEOepp56S1157TV5//XXp2rVrqdNQmvHq1atNeKdGL730kjRo0MC05UuA5R6SuIYongIsbdfTSX9W/1wDLA21NLTRgHLAgAFmHq051hVIDz/8sPnMddWc9X4Nw9xXKOl3Rr8XY8eOlbvvvtuMWS9fAixPq6yeeeYZ05brZ7paTAO3d999Vx577DG59NJLi1a16ft1ld8DDzwg3bt3N89VqlSp2Lx5OxHR+tzTCizru6rBnl4EWOX9NxPPh0tA//32ySefmJWGXAiURaBSjUbyyorOZXmUZ8Io0LLZGpmX+0jIekCAFTJqXoRA1ArEplT+f/buAzyu6swf/1ejUS+jLluSmyxbtmVsuavYkrsNblQHSEIIoW3YQEIgoaRsQnYJ/6UEfiQbIBtCCGCKg3EwYBv3Klnu3XIvqPfeZv7PGXu8sqwy5c7Mufd+53n8kF2d8573/ZxxYr+cey5i7noHvqFxujVg4fIKSNnA+nXe/8MXZze5RS3ZNAAfznftrYYiMWcaWAcOHLA2NW644Qa8+OKL1kfzOn/Ky8utjySKUy+iyZWamtqngWh+iNMwb7/9trWRtXjxYutJmnPnzlmbLtnZ2dYYtuaRaGCIRoh4JE2c/Or8sTUTxOOEL730EkQ+jjxCKE4OdT5N1LVJJf5iJ5pz4iOaW13r71psb8ai6SIaRQcPHrym6dNXA0s00N566y3ro5K2j5INrK1bt+IHP/gBsrKyrI2imJiYa8oSFzuLJtTJkyeteyYeheytgSUmb9++HXfcccc1j6va08ASjzHl5ORcs353DSxxIkt8h0QzUzQvuzaoSkpK8Mgjj6CmpqbbRwCdbWDZvu9iLwMCArBu3To2sPr8Hc8Bsgp8/fXXOH36tKzpMS+VCETGJODtEzloMV/7v88qSV+XaSbGNuBo+A89VjsbWB6j5kIU0LWAX/woRN/6/+DjF6xrBxYvn4CUDax71v4cRytPuU0rb+lHMPgYXIrvTAPL9nidOM0iHtPr7iNOuIhTWuJUkWhG2fOxPUooTlaJppA4ydP10Tpxwks0IcQjZF0bOLY1xOkhcWJI1CZO3cTHx1vniAZLd/dVdb0Dy/bom7hbS9QnHkd8/PHHrzbKbM0d0Tzr7vFCextY4sSYaOqI2OJRt87NsN4aWKJuccqo6yknpRpYogkjGmTilzjJJE5mdfcReYjvgO170FsDS5xMEqe2/v73v1ubnrY7vHprGq1Zs8Z6wqu700zdNbD6+o71doJKzHWmgSX28P3337fWJLzEvVvi9wdPYPW1G/y5jALifj1xKpQfCighEGaKxOcl01Fcz780KOHpiRjNw+9Ha0ebJ5YCG1geYeYiFKAAgMChuYhc8HtaUEAqASkbWDetfBBlTZVug1q95C+ICoxwKX5PF4x3DWq7xF2cgLI9utXd3US2ebb7nXq6HL6npG2PEoqGh7gLSzRQbHcsiTl93Wclxoi7jESzRDRYxOkgcQm3OJkjTlKJZpG4aDs4+PIfqMVY8Zc2cfm4OOXV+RJz8RiiaFKJe5NszSVb/R9++OHVk0d9bUBPd2DZ7p4Sd2OJE0MZGf/3yEVPDSzRMBGNEhFT3A/W+Y4xpRpYoh7bZey9NWJsDSbR5BOP7gkbMa/rHVid7+a6//77rY+c2vx7axqJRxRFA1Sc4ktJufbtVvY0sISHMBanScSpQXEyT7iJC/e7u4TdmQaW7fs4e/Zs63dFfM/YwOrrdwR/LqPAjh07rCdB+aGAkgLiXwjlNc7CsUrX/qyiZE6M1bPAgAkv43D1fo8QsYHlEWYuQgEKXBEIGnkTIub8kh4UkEZAygbWgpUPobSpwm1Ia27+X0QGXHuPj6OL9dRc6akR1dub5rpb29EGlq0hIC797u6thPY0sEQeXRsc3V3uLe5Fsl1ILuZ0vcTc1ggTj7DZHiMUJ7/EaS5xqks8ntj5EvWe7PtqEna9dF7E6amBJS5VFvd+idxFk07MtX083cDqendW58ZXTxbijY7CzfYGv56aRrZGnfhLtWjUCe/On54aWOIxPtH4EifUxEXunT8JCQkQPxf/VKKBNWjQIGst4pErEU9c9m5P48/R36McTwF3C4jfy11/v7h7TcbXl8AZv9nIL7r2v8f1JaCOakeP2YbtDW96JFk2sDzCzEUoQIFOAiHpSxGe8xOaUEAKASkbWFp8hLDz6SZHHg+051vS+R4sMV40Z2wXsdvm29PA6pxj5/uTLly4YG1EiTcYikaUOEEm3jYn/ilOanU9gSXWtD0uKE4OidNb4n4j0Vjr7dG6rrX29Jim7WSSOPWVl5d3zRsYe2pg2e5xmjhxovUuqc73f3m6gWU7gSXuwhK5CHfRwOnuEnfROPr000+tb64UJ+Jsd1T11MASJ/DEqS7x6dqoE/+/ni5xFyegxGOjokEmLtcX97SJ01vJycnWWOKRz+4uYRc/c/QElnjUVZzme+KJJ3D33XejpaWFDSx7fqNzjFQC4qUYW7ZskSonJqNNgbKQHKw/N0CbxWmkquGDSlFgfNIj1bCB5RFmLkIBCnQRCJ38fYRlPEgXCnhdQMoG1q92voYvz212C86Q8CR8dOMfXI7tzB1YtruPxGXr9twBZW+StscHRYNDNAREfPH4oLhPS9wRJT6VlZXWNc+ePdvjHVjikm5xB9bu3butzQzxZsPePj3dgSXm2C5sb29vxyuvvGJtgG3cuNHuy+lFjL6MbXdt2R7F8/Pz6/EE1r59+6wNNNH06nq3mFINLHEHlnhkUjSZemrUiRNS4nsg8rDnDizh0N2+9NQ0sj2+KR4jtb2xsPMedtfAsjXUunv0VMy13Z8m/unqCSzxGK1oetbW1l695L4nf3u//xxHAU8LXLp0ydrQF810fijgCYFm0xR8duraR8I9sS7XsE8gONCM4sTv2zfYxVFsYLkIyOkUoIDTAqZZTyM4zb47mp1ehBMp0IeAlA2sf55ag+cL3HMU+9ahc/H0RNe7x301V2wngTo/CmhrooiTLaK51K9fv2u2x/YXefEYoHj734IFC/r8Ane+wF28dXD8+PF48803rXcKdX6U0JG3EIrH1UQjJioqyukGlmjUiBji8nfR0Hn33Xetp3s635XVV3F9GYs7uMSl5uLNjuIEk2ggdXcCy9Y0+vjjj7ttwCjVwBJ3ltj7FkJxt5S480lY9/UWQtupKnHRuTgZJ/a4pwaWaOqJt1DaYnc17q6BZfv/9fTYqu3tlErcgZWbm2v9LojvqPjP4sMGVl+/E/hzmQRE81X8XqyurpYpLeaiAwHfmHF4/9goHVSqzhLDxvwMlxpK3J48G1huJ+YCFKBADwI+xgBELn4ZAUnjaUQBrwlI2cCqaK7G/M/udwvKaznPIrP/OJdj99Vc6a6B1flRv5tvvhlPPfUUBgy4/FiA+JloOogTKiNHjrQ2uGw/6ynZzvF+8Ytf4MEHH7Q+GidOP4nHs8TjdZ0fJRSPvIhHt8QjXOI+qFtuuQX+/v4QDZ6CggLrmwvFCZ6ujx/2tH5vJ7DEHFvDLikpCSdOnLCexLrpppvstu/NuPPb+Tq/1bG7BpZ4BFKcRhInyoSTqLnzR8kGlrj8XKwh7pMSjTVxos12YbzYF/FYn/hZ5+Zibw2szm9cFA1Pca+V8OyugSVOaonTd6JZKe6YMpmuv+etuwaWzUyc4BNvwLR978TpuW3btlmboaKpKh4bdeUEljiBJz5d70xjA8vu3xIcKIGAOHkl/juFHwp4QyA4bhTePuL6n2G8kbvW10wdtxy7ald2W6bR4ItwvzCEGgMRYAiAv48ffM0+QIcFMFuspznNHWZ0tJvR0dGOtvY2tLW2obW9zXp3Z3NbC5pbmtDU3IKb+w3D6KM74B8QBP+gYPj5BcHoHwA//wAYA4Lg5+8PP6M/fP38YPTzg5+PBX4GCwzogMHSDl+0wae9GQZzK3zam2BuqYOltUHr28P6KEABhQT8YlIQteRlGEJiFYrIMBRwTEDKBpYo4Xe7/gefnV7nWDV9jB4VlYJ35ijzKlBnGlgiPdE8Eg2Ozz//3HpXVVpamrWhIk5SifulunuzXndlicaGeGudaIJNmTIFL774IuLi4q4OtZ2aGTZsmLVxJP4p5oi/fIlTULa1RDPE9ubD7i5F7420rwaWaOaIBs6qVaswbtw462kscYrH3k9PF+WLO6NEQ0WcgMjMzLTe6yTqEJ+uDay//vWvEG8+PHTokPXOrs5vH7Tl0fltf+J0k2js3XfffX3e7dT1MnZxAkt8xF6Ke6jEHkRERFgbP6KpZLv4fuHChdamkO0tkbYGTte3EIpYnfdG7PW9994LHx+f63LLz8+HOIEn7tES3yGbR1drse9i34TFrFmz8Nhjj1kf5xNvOFy9enW338k777wT4hJ8cY+Z7QRY57j23oElGljieyjugBNNWtuHDSx7f0dwnLcFxAlL8d89/FDAmwIR8Sl44/AUb6bAta8IxIb7ICrYDH+fVhwpOoykkZ+jo0U0ndqsLz+pa6xHdW0N6prqFDO7Y8BojDiwSbF4oukVGhmHcFM0Qk0mBAcFIijAH/6+Fhh92mFoa4JPWx066sthbq5RbF0GogAF1CsQOHQ6Ihc8r94CmLmqBaRtYBU1lOG2Lx5Fm7lNMeBXpj2NqQkTFInnbANLLC7+wi7ewLZs2TLrPU/iNJFoKCxatMj6SFx3TZauSdveDij+2flxLNs4cXpGnMIRj/GJk0CiaRYcHGz9sTg9IBoRoiEhGjui2TF37lzr2qKxIBok9nz6amCJGOJUmWiOdL6nyp7YYkxvbyHsyatrA8t24sjeNcU426N0fTVmempgiRjiD67ibjLRvBPjxEdcjn777bdbG0edT4H19oZK0QAT88QeZmRkwGAwWGN1zW3Dhg3d3nnVW92dT0KJRpn4Toi3EIp9Fd+JadOmWb8Tovn4/vvvW/dRPKop9rLzd6QvJ9vPRQNLNOF++MMf2nWJviN7xrEUcLeAeOx3586d7l6G8Slgl0BUXBLeOpqNdovRrvEc5LxAgJ8PYkPNCPVvg6GjEc2N9aioqsY3JRVoamy8GnjcmGZsK/sf5xeyc6bSDSw7l0VwRBxCIuJgMoUjPCQQwQEGBBosMLbXwVJfBHNLvb2hOI4CFNCAQMiE7yA8+xENVMIS1CYgbQNLQK48sx7P5f9JEdPvjliCR8d+V5FYDGK/gGhgPffcc9ZL3EUjxtMf0cASDSRxOikyMrLX5W0NOXH32I9//GNPp+rSeqJxJ042dfeIX9fAtoaSaFI5cieZSwlyMgVULCBefiFedsAPBWQSiIiKxcfns1HZHCJTWqrNxejrg/7holHVCrQ1oqG+GsUlpfimpNKumrTewOoNwT8oDDFJyYiOiYcpPAxBfmYYm8vRUX4SlvZmu/w4iAIUUJ8AL3VX355pIWOpG1gC+O2j/8SfDrzvkvWiITPxq8k/dCkGJzsuYHt7njhhZM+l8I6v0PcMNrCuN2IDq+/vDUdQwCYgTieKR6/FqUp+KCCbgHj0f2N1Lk5VR8iWmtT5xIVbEBXYBoOlCY111SgtK8f5S6Uu5aznBlZPcEHh0YhPGoSYCBNCAwD/thpYas4BFr7B1aUvGydTQBIBXuouyUboLA3pG1hiPz45uRov7H7Lqa3hySun2JyeJO56Eh/xz+XLl0NcsC4ujL/77rvtfjTR6cW7mcgGFhtYSn6fGEtfAuLyZPHGweLiYn0VzmpVJSAe6T7hMwt7SuNVlbenkjX4AIOizQjyaUBjXQVOn7uIyirl7qSy1cEGlv07GtevP+Lj4xEdHoyA9iqY6/jfsfbrcSQF5BLgpe5y7YceslFFA0tsxPGqM3jj0IfY8k2BXfsiLmx/IO0Oxe68smtRDrLen/Twww9fveh43rx5eOGFF65eWO5pIjaw2MDy9HeO62lHQNzbJt6gyg8F1CBQGpyDDecvv9lYz5/oUB/EBovHAGtQVlqC46fOe4SDDSznmcOjYzFgUApiI0MRaK5DR9lx54NxJgUo4HEBXurucXJdL6iaBpZtlw5XFGLdxZ0oKDmEUzXn0drpkvch4UkYFzsK0xMnIbM/XzPtjW+2eDztZz/7GTZv3oz58+fj8ccfx6BBg7yRCtekAAUo4LRAQUGB9a2e/FBATQJNpilYeSpFTSm7nKu/EUgytcPYXonz587hYnG5yzGdCcAGljNq3c+JSUhG4sDBiAwPRpBPIzqKD8HSodxLnZTLlJEoQAGbAC9153fBUwKqa2B1haluqYUFFkQEhMMH9r09z1O4XIcCFKAABdQnIN7UKu694ocCahTwjR2P94+OVGPqduecFGlBsKEedZWlOHziJMwd3r9TiQ0su7fP4YH9h45GUkI/hPtbYGy4AHN9mcMxOIECFHC/AC91d78xVwBU38DiJlKAAhSgAAWUEhD3Xn3++ecoL/fOKQ6l6mAcfQuExKfhr4fTNYMQHuiDBFMLzC3VEA3mCy5euO4OGDaw3KF6fUy/wCAMSRmJfrFRCDLXwFxx0jMLcxUKUKBPAV7q3icRByggwAaWAogMQQEKUIAC2hDYunXr1Tv8tFERq9CrgCk+BW8enqLa8mNDgdiQJjTVluLoidOob2iWuhY2sDy/PT4GXwy9YTIS4uMQYqlBe9F+zyfBFSlAgWsE/GKHI+qW12EIDKMMBdwiwAaWW1gZlAIUoAAF1CZQWFiIDRs2qC1t5kuBHgUiY5Pw1tEsdMBPFUoJJgsiAxpRU1WEA0dOSfFooL1wbGDZK+WecQZfPySPnozEOBOCWkvRUXHKPQsxKgUo0KdAyNilCM/9SZ/jOIACzgiwgeWMGudQgAIUoICmBGpqarBq1SrU19drqi4WQ4HI6Di8fzoLtW0hUmIMjDIjzLce5aWXcPj4WSlztCcpNrDsUfLMGKN/IIaNHof4iBAENF6Cub7YMwtzFQpQ4KpAxE3/haCUGRShgOICbGApTsqAFKAABSigNoGvv/4ap0+fVlvazJcCdgmEm0xYXToV5+si7Brv7kGhgT4YaGpCTcVF7D9U6O7lPBKfDSyPMDu8iH9QKFJHpiE23B/GmpOwtMn9KKrDBXICBSQVMEYnI/rWP8IQJMf/7kjKxLScEGADywk0TqEABShAAe0IHDhwADt37tROQayEAt0I+Pn54VB7LvaVxXvNJznWDP+2chw7Xojyqlqv5eGOhdnAcoeqsjFNJhNShg1DlH8rUHtB2eCMRgEKXCcQfMNtMM14gjIUUFSADSxFORmMAhSgAAXUJFBcXGx9dLCjo0NNaTNXCjgtUBqciw3nk5ye7+jE6DAf9AuqR2nxeRw9od5HBPuqmw2svoTk+vmw1FFIio+EX91pnsqSa2uYjcYEIm/8HQKHzdJYVSzHmwJsYHlTn2tTgAIUoIDXBCwWCz7//HMUFRV5LQcuTAFvCDRFZGDlyaFuXVqctvJtLsH+Q0fR2NTi1rVkCM4Glgy74HgOUTHxSBk+HBG+9bBUabfB6rgMZ1BAGQFj5CBE3/ZHGIKjlQnIKLoXYANL918BAlCAAhTQp0B+fj727dunz+JZte4FDDHj8cGxkYo7jIhvRUPVRew9cFzx2DIHZANL5t2xL7dR6ZPRPyIAhvJD9k3gKApQwC6B4BtuhmnGz+0ay0EU6EuADay+hPhzClCAAhTQnMDZs2exZs0azdXFgijgiEBwXBrePpLuyJRux4YEAIMiGlB84QxOnNbn3UJsYLn8NZImQOKgoUge0A9BzRdhadbWXW3SIDMR3QlEzPsNglLn6q5uFqy8ABtYypsyIgUoQAEKSCwgHh1cuXIlSkpKJM6SqVHAMwIR/YbhjUOTnVqsfwQQ4VuJE8dPoKS8yqkYWpnEBpZWdvL/6ggJCcHIUWmIMtbDUsdHzbW3w6zIkwLGiAGIuvV1+IbGeXJZrqVBATawNLipLIkCFKAABXoWEI8NiscH+aEABS4LRMUNwJtHs9BhMdpFMjjagoD2UuTvOYC2tna75mh9EBtY2t7h0WPGo3+kH1BxQtuFsjoKuFEgOG0RTLOeceMKDK0HATaw9LDLrJECFKAABawClZWV1tNXra2tFKEABToJREbH4Z3CLDSZQ3p0GRRtQRhKsXHbHtp1EWADSx9fiRsmZSMh1Axz2TF9FMwqKaCwgGnOrxA88kaFozKcngTYwNLTbrNWClCAAjoXWL9+PU6ePKlzBZZPge4Fwk0mfFGcjUsNkdcMSIy0IMZYinVb2Ljq6bvDBpa+fleNy8hBnH8jzJWn9FU4q6WAiwK+4QnWtxL6hvVzMRKn61WADSy97jzrpgAFKKAzgVOnTmHdunU6q5rlUsAxgcDAQOxrnYb9pXGIN/kg2nAJm3fsdyyIDkezgaW/Tff1C8SEKZmIQgU6qvX58gL97TorVkIgaNQiRMzmo4RKWOoxBhtYetx11kwBClBAZwJtbW3417/+hfLycp1VznIp4JzAmYb++GJvi3OTdTiLDSwdbvqVkkPCozAmPR3hLRdhbijTLwQrp4ADAtE3vwr/gc69QMSBZThUgwJsYGlwU1kSBShAAQpcK1BQUIA9e/j4E78XFOhLICIiAgcOHECJMR35p/sazZ/bBNjA4nchMi4Ro0cOR1DVIVjMfLkBvxEU6E0gYFAmopa8TCQKOCzABpbDZJxAAQpQgAJqEigrK8Nnn30Gs9msprSZKwU8KhAWFoaKigocO3b5cuqWmOlsYDmwA2xgOYCl8aEJA4cgdWA8jNXHNV4py6OAawKm2b9A8KgFrgXhbN0JsIGluy1nwRSgAAX0JbB27VqcOXNGX0WzWgrYKWAwGBAQEIC8vLxrZrCBZSfglWFsYDnmpYfRI0enY0CEAZZq/u+PHvabNTou4BczDNFL34KPMcDxyZyhWwE2sHS79SycAhSggPYFjh8/jk2bNmm/UFZIAScEIiMjsXfvXtTW1l43mw0sx0DZwHLMS0+jM6ZOh6nlAsxNlXoqm7VSwC6BsMyHETrpe3aN5SAKCAE2sPg9oAAFKEABTQo0Nzdj5cqVqK6u1mR9LIoCzgqIxlVRURFOnDjRYwg2sBzTZQPLMS+9je4/OBWjhg2GoShfb6WzXgr0KmAIikD0HW/BGJFEKQrYJcAGll1MHEQBClCAAmoT2LVrl/V0CT8UoMBlAaPRiKCgIGzbtq1PEjaw+iS6ZgAbWI556XX0mMnTkBBQh46qc3olYN0UuE4gZMztCJ/+U8pQwC4BNrDsYuIgClCAAhRQk4A4dfXpp5+ira1NTWkzVwq4TSA2NhYnT57EuXP2/cWZDSzHtoINLMe89Dw6NCIa49NvQED5fj0zsHYKXCMQfdv/wD8xnSoU6FOADaw+iTiAAhSgAAXUJiBOmBw+fFhtaTNfCiguYDKZ0Nraet0l7X0txAZWX0LX/pwNLMe8OBoYMXosBoZ3wFJ7iRwU0L1A4NBcRC74ve4dCNC3ABtYfRtxBAUoQAEKqEigpKQEn332mYoyZqoUcI+AuOvq2LFjEL8nHP2wgeWYGBtYjnlx9GUBo68PJk+ehJC6QpJQQPcCEfN/i6Dhc3TvQIDeBdjA4jeEAhSgAAU0JbBu3TqcOnVKUzWxGAo4KhAcHIydO3c6Ou3qeDawHKNjA8sxL46+ViA5ORkp8UGw1H1DGgroVsAvfhRilr4F+Bh0a8DC+xZgA6tvI46gAAUoQAGVCJw/fx5fffWVSrJlmhRQXiA0NBTl5eW9vmHQnlXZwLJH6f/GsIHlmBdHXy8Q6O+HjEnp8Ks5SR4K6FYgfNqjCBl3l27rZ+F9C7CB1bcRR1CAAhSggEoEvvjiC1y8eFEl2TJNCigrEB4ejj179qCxsdHlwGxgOUbIBpZjXhzds8DkSRNhauIpYn5H9CngGxqH6G/9L3xDYvQJwKr7FGADq08iDqAABShAATUIFBYWYsOGDWpIlTlSQHEBf39/FBQUKBaXDSzHKNnAcsyLo3sXGD48FYPDW2BpriEVBXQnEJbxIEInf193dbNg+wTYwLLPiaMoQAEKUEBygU8//RRlZWWSZ8n0KKCsQEhICIqKinD27FlFA7OB5RgnG1iOeXF03wKREeEYN3IIfOvO9z2YIyigIQHf8P6IuesdGALCNFQVS1FKgA0spSQZhwIUoAAFvCZw6NAhbN++3Wvrc2EKeEMgIiICu3btQlNTk+LLs4HlGCkbWI55cbR9AgYfIGPyeIQ0nLFvAkdRQCMC4VP/HSHjv62RaliGkgJsYCmpyVgUoAAFKOBxgebmZqxYsQK1tbUeX5sLUsBbAuKydnc2bdnAcmxn2cByzIujHRMYM3ok4lHs2CSOpoCKBYyRgxBz59/g4xeo4iqYujsE2MByhypjUoACFKCAxwTEvT/i4mp+KKAHAXFRe11dHfbv3+/WctnAcoyXDSzHvDjacYFBiXEYHusLtDc7PpkzKKBCAdP0nyJ4zO0qzJwpu1OADSx36jI2BShAAQq4VaCtrQ2ffPKJ9S/0/FBA6wJhYWG4cOECzp93/504bGA59m1iA8sxL452TiAkwBeTRw2AsY2Xuzs+jKBeAAAgAElEQVQnyFlqEvCLHY6YO98GfAxqSpu5ulmADSw3AzM8BShAAQq4T+DIkSPYunWr+xZgZApIIiAuaxenrhobGz2SERtYjjGzgeWYF0e7JpA7cQT8m0tcC8LZFFCBgGnmUwgevUQFmTJFTwmwgeUpaa5DAQpQgAKKC3z22WcoKeEf4hWHZUCpBMR9Vzt27IDFYvFYXmxgOUbNBpZjXhztukBmZgZC6467HogRKCCxgF+/NMQs/YvEGTI1TwuwgeVpca5HAQpQgAKKCJw5cwZr165VJBaDUEBWAXdf1t5T3WxgOfaNYAPLMS+OVkZgfM4CRFfyDbzKaDKKrAIRc3+FoBE3ypoe8/KwABtYHgbnchSgAAUooIzAmjVrcPbsWWWCMQoFJBQQjw2Kk1fe+LCB5Zg6G1iOeXG0cgJjchYivnKbcgEZiQKSCfgnjkP0bX+SLCum4y0BNrC8Jc91KUABClDAaYHi4mKsXLnS6fmcSAHZBfz8/LB7926vpckGlmP0bGA55sXRygqkTpqJgU17lQ3KaBSQSCDixt8haNgsiTJiKt4SYAPLW/JclwIUoAAFnBbYvHkzjh075vR8TqSAzAIdHR04fPiwV1NkA8sxfjawHPPiaOUFBo6aiFTDKeUDMyIFJBDwHzgF0Tf/QYJMmIK3BdjA8vYOcH0KUIACFHBIoLq6GsuXL4f4Sz4/FNCagLio/eDBg14viw0sx7aADSzHvDjaPQJxA4ZjrKnMPcEZlQJeFohc+P8hMHmal7Pg8t4WYAPL2zvA9SlAAQpQwCGBXbt2Ye9ePirhEBoHq0LA19dXmu82G1iOfWV6a2AZfY2IComw/ooMNiEqVPwzApEhJoif+fkaYTQY4Wvwvfyfrb98YTSIX5f/b9uYmksnkB47EOb2VrS3tcDc3oaOthZ0tLfC3Nb6f/+5vdX6/7v8szbreOvPxT/bW9FUW47GqhK0NtU5VihHSy8QGhmLzMR26fNkghRwVCBw2CxE3vg7R6dxvMYE2MDS2IayHApQgAJaFmhpabGevqqvr9dymaxNhwKBgYHIz8+XpnI2sPrein5RQRgQH4qEmGCcrzmO2dlB1sbU5QaVCdGhkdZ/igaUrJ/2liY0Vpdc/lV15Z9X/3Pp1Z/BYpG1BObVjYDB14hZI8NoQwFtCfgYEPud92GMHKStuliNQwJsYDnExcEUoAAFKOBNgUOHDmH7dr4y3Jt7wLWVFwgNDZXue80G1uV9DvT3xeD+YdZfQ/qHXW1Y9Y8ORr/oYOW/DJJGbKwuRVOnRld9xSVUXjiGygtH0VJfJWnW+k4rLCIKGUlsPOr7W6C96sMyH0bopO9przBWZLcAG1h2U3EgBShAAQp4W2DFihUoLS31dhpcnwKKCYSHh2Pr1q2KxVMqkN4aWEZfA4YmhiNlQDhSxD+TTNb/OzE2RClSzcZprCq+2syquiiaWsdQV3pOs/WqqbDEwcMwKrRcTSkzVwr0KuAXm4qYu/5GJR0LsIGl481n6RSgAAXUJFBcXIyVK1eqKWXmSoFeBUwmE7Zs2SKlkpYbWAPiQjBqSBSGJoZdbVSJE1b8KCfQ3tJoPZ0lflVdPI7K85f/s8XMl28op2xfpOE3TMQgC99OaJ8WR6lBIGrxSwgYnKWGVJmjGwTYwHIDKkNSgAIUoIDyAnl5edi/f7/ygRmRAl4QCAsLw7Zt27ywsn1LaqWBZTD4IH1YNMamRGNMShTSh8UgKjzAPgSOUlyg+lKhtZFVcf4wSk7sQuX5I4qvwYDXC4ybkoOYBu+/3ZR7QwElBIJHLYJp9jNKhGIMFQqwgaXCTWPKFKAABfQo8PHHH6Oqinet6HHvtVZzcHAwdu7cKXVZam1giXupRKNKNKxE42p0cpTUznpPrq25HqUn96DkRAFKT4pfe/RO4rb6M6fPRWj5LrfFZ2AKeErAEBCKmG+/D9/QWE8tyXUkEmADS6LNYCoUoAAFKNC9wIULF/Dll1+ShwKqF/D19UVhYaH0b9JUSwPL38+ACamxmDa2H6aN7Y+B/UJV/x3RcwGioVV2ah9KT+1F2SnR2NoFc0e7nkkUrX3G7HkwFsvztlNFi2MwXQmE5/wEIelLdVUzi70swAYWvwkUoAAFKCC9gLjk+sgRPmoi/UYxwT4Fqqurcf78+T7HeXuAzA2s1EERGD88Bpmj462NK/GYID/aFOjc0Co/sx9lp/airblBm8V6oCpfoz9mTp0IlB/1wGpcggLuE/BPTEf0bf/jvgUYWVoBNrCk3RomRgEKUIACQqC9vR0ffvghGhr4lxZ+I9QtYLFYcPCgOu6hkamBFR7ih8zR/TBhRAwmpMZYL17nR58CtkcOLx3chIsHN6O+/II+IVyoOjY+CeMGB8PSUOZCFE6lgPcFRANLNLL40ZcAG1j62m9WSwEKUEB1AqdOncK6detUlzcTpkBngdDQUGzfvl01KN5uYAUF+GJaen9MG9MPOen9ERHGi9dV8+XxUKLijYaiiXXp0CaIhlZDZZGHVlb/MsNTR2GQH73Uv5P6rkA8QigeJeRHXwJsYOlrv1ktBShAAdUJrF+/HidPnlRd3kyYAjaB2NhY1TVhvdHA8jMaLt9ldaVxFRsZxC8RBewSMHe0WZtY1obWwU1orC6xa56eB00cPw6RrWf1TMDaVS4gLnEXl7mLS9350Y8AG1j62WtWSgEKUEB1Ao2Njfjoo4/Q2tqqutyZMAWEQHR0NPbu3Qtx95WaPp5sYHVuWiXEhqiJiblKKNDe2mxtYomTWRcPbkJzbYWEWcqR0oycTBgrj8mRDLOggBMCptnPIHjUIidmcopaBdjAUuvOMW8KUIACOhA4evQotmzZooNKWaJWBdR071XnPXB3A2v4QBNmT0zC7EmJGJoYrtXtZ11eFmhrqsdF6yOGl09mtTSoq5Hsbj5TdCymjEyApVr+F0u424Lx1SkQMDgLUYtfUmfyzNopATawnGLjJApQgAIU8ITA6tWrce7cOU8sxTUooLiA2u69cncDKzjQiNkTEzF7UhJyx/VX3JsBKdCbQEtDDS7s+xpn8v6FomM7iXVFIG1cBhLajtODAuoUMPgh7t7lEI8T8qMPATaw9LHPrJICFKCA6gTq6urwwQcfqC5vJkwBIRAcHIxdu3aho6NDlSBKnsBKHxZtbVqJ01b9o4NV6cGktSXwzeGtOL1zJU7n/wuwWLRVnBPV5EyfiYDyvU7M5BQKeF/ANPdXCB5xo/cTYQYeEWADyyPMXIQCFKAABRwVOH78ODZt2uToNI6ngBQC9fX1OH36tBS5OJOEqw0sU6g/5mcMwJxJSZg0kv9m3Jk94Bz3C1RdOmE9kSV+NVQVu39BSVcIDAlHzoRhsFSq97+zJKVlWh4QCB61EKbZz3pgJS4hgwAbWDLsAnOgAAUoQIHrBDZs2IDCwkLKUEB1AoGBgcjPz1dd3p0TdraBlZYchRszBlibV7ERgao2YPL6ERCPF4om1um8lSg/c0A/hXeqdOSYCUgys4Gly81XedG+Yf0Q9/1PVV4F07dXgA0se6U4jgIUoAAFPCrw3nvvoaGhwaNrcjEKuCoQEBBgfetge3u7q6G8Ot/RBpZoWIlfM8YneDVvLk4BVwXO7VljbWad37vW1VCqmz81dwaCKvapLm8mTIGoW/+IgKTxhNCBABtYOthklkgBClBAbQLffPMNPv/8c7WlzXwpYG26njp1SvUS9jSwBsSFWJtW4ldKkkn1NbMACnQWKDu9/+qprNbGWl3gGI3+mJmVDkslTz/rYsM1VGToxHsQlvVvGqqIpfQkwAYWvxsUoAAFKCCdgLj8Wpxi4YcCahIQp6/Ed1cLn94aWKkDI7B0ZjIWTR2EAH9fLZTLGijQo0BjVTEKt36CE5s+QFNthealho0cg8G+FzRfJwvUloB/v9GIXvqWtopiNd0KsIHFLwYFKEABCkgn8Nlnn6GkpES6vJgQBXoS8Pf3x8GDB9HS0qIJpO4aWPFRQbhvwQjcMTMZvr4+mqiTRVDAXoGGyiIUbv4QxzcvQ0t9tb3TVDlu6pTxCGo4o8rcmbR+BeJ/sBKGEL40ROvfADawtL7DrI8CFKCAygQaGxvxj3/8Q2VZM129C7S1teHo0aOaYejcwDL4+ODxO2+wNq4CA4yaqZGFUMAZgfryizix+UOc2LQMrU11zoSQfk5sTDTGJRpg6VD3XX7SQzNBRQVMs55GcNpiRWMymHwCbGDJtyfMiAIUoICuBY4fP45Nmzbp2oDFq0sgLCwM27ZtU1fSfWRra2A9sHgE7r0pFaHBfpqqj8VQwFWB2tJzKNy8DMc3LUN7S5Or4aSbn5WVgZDa49LlxYQo0JNA4NDpiFzwPIE0LsAGlsY3mOVRgAIUUJvAunXrNHEJttrcma/zAjU1NTh37pzzASScGZ4yH0/eNweR4QESZseUKCCPQE3RqasnsjraW+VJzMVMwiMikDk8BuZG7d/75SIVp0si4OMfgn4Pfy1JNkzDXQJsYLlLlnEpQAEKUMApgb///e9obm52ai4nUcDTAkFBQcjLy/P0sm5bLy0tDYsXL0ZiYqLb1mBgCmhRoOrSict3ZG1aBou5QxMlTsnORXjNAU3UwiL0IRB16x8RkDReH8XqtEo2sHS68SybAhSggIwCpaWlWLFihYypMScKdCtQVFSEsrIy1esMGDAACxYswOjRo1VfCwuggDcFKs8fuXwia/OH3kxDkbX9A0MxY9JwmKt4obsioAzidoGQCd9BePYjbl+HC3hPgA0s79lzZQpQgAIU6CJQUFCAPXv20IUCqhDw8/PD7t27VZFrT0mGh4dj3rx5yM3NVXUdTJ4CsglcPLARB1b9CeVn1H2CaWJWLiJr1V2DbN8N5uM+Ab+4EYi58233LcDIXhdgA8vrW8AEKEABClDAJvDVV1/h/PnzBKGAKgTEd7W6uloVuXaX5KxZsyB+iSYWPxSggPICHW0tOPD5n3DwyzeUD+6hiEb/QMyaNAzmmoseWpHLUMAVAR/0f3S7KwE4V3IBNrAk3yCmRwEKUEBPAu+++y6amrT3Nic97aFeag0MDER+fr4qyx0xYgTmz5+PlJQUVebPpCmgNoGS4/nYv+pPKD62U22pW/OdlJmNiLojqsydSetPIOaud+AXO1x/heukYjawdLLRLJMCFKCA7AL19fV4//33ZU+T+VHAKlBRUYFLly6pSkM03UTjavbs2arKm8lSQCsCh75603oiq71VXS8q8ff3w/RxybA0lGplK1iHhgVMs55BcNoiDVeo79LYwNL3/rN6ClCAAtIInDlzBmvXrpUmHyZCgZ4EQkNDsX27uh5RSE9PtzavkpKSuLEUoIAXBSrOHbI2sS7sX+/FLBxfeuLkyYhsLHR8ImdQwMMCIWNuQ/j0Jzy8KpfzlAAbWJ6S5joUoAAFKNCrwK5du7B3714qUUB6AfGYa2GhOv4iFxERYW1cTZ06VXpXJkgBPQkc2/CetZHVXFehirL9jQZMH58MS6M68lUFKpN0i4B/v9GIXvqWW2IzqPcF2MDy/h4wAwpQgAIUAPDFF1/g4kVeEssvg9wCkZGR2LRpk9xJXslu8uTJuOmmmxATE6OKfJkkBfQmUFN82trEOpP/uSpKz542A8FV+1SRK5PUr4CPrx/6PbJZvwAar5wNLI1vMMujAAUooBaBd955By0tLWpJl3nqVMDX11f6k4JGoxE333wzpk+frtNdYtkUUJfAqe2fomD5f6OlrlLqxBOHjMCo0DLAYpY6TyZHgdhvvwdjdDIhNCjABpYGN5UlUYACFFCbQG1tLZYtW6a2tJmvzgTE6astW7bAbJb3L29DhgyxNq+GDh2qs91huRRQt0DlhaPY9dHzEG8slPkze/ZM+BTzcX+Z94i5ARFzf4WgETeSQoMCbGBpcFNZEgUoQAG1CZw+fRpff/212tJmvjoTEPdJbd4s72MJubm5WLJkCfz9/XW2MyyXAtoQMHe0YddHv8fxDe9JW9C4rFmIqd0jbX5MjAJCIHjsUphyf0IMDQqwgaXBTWVJFKAABdQmkJeXh/3796stbearM4H6+nqIZqtsn7CwMGvjKiMjQ7bUmA8FKOCEwPFNH2D3xy+gvbXZidnunRJkisH09MForzjl3oUYnQIuCPgnjEX07X92IQKnyirABpasO8O8KEABCuhI4PPPP8c333yjo4pZqtoEQkJCsGPHDunSTk5Oxre+9S0kJiZKlxsTogAFnBcoKSxAwUfPo+LcYeeDuGlm7rzF8L+0xU3RGZYCrgv4GAPR74cbXA/ECNIJsIEl3ZYwIQpQgAL6E3j77bfR1tamv8JZsWoExGN5BQUFUuU7YcIE3HnnnQgKCpIqLyZDAQooI9DSUG19pPD0jhXKBFQoSvKYLKQYzsDSLt8JMYVKZBgNCMR+dxmMkYM0UAlL6CzABha/DxSgAAUo4FWBpqYmvPvuu17NgYtToC8BcUKwvLy8r2Ee+/ns2bOtl7XzQwEKaF/g0Oq/YM/yF6Uq9MYb56P9Qp5UOTEZCnQWiJj3GwSlziWKxgTYwNLYhrIcClCAAmoTKC0txYoVcv3bZbUZMl/3CgQGBiI/X543g91+++2YPn26e4tmdApQQCqBiwc3Wu/Fqik+I0VemdPnIrR8lxS5MAkKdCcQOvEehGX9G3E0JsAGlsY2lOVQgAIUUJsA30Coth3TX77BwcHYuXOn1wsXl7WLRwbHjh3r9VyYAAUo4HmB+opLKPjo9zi/d63nF++yYsLgYUgLledUqtdBmIB0AkEj5iNi7q+ly4sJuSbABpZrfpxNAQpQgAIuChw4cECK5oCLZXC6hgXEY66FhYVerTAhIQHf+c53MHDgQK/mwcUpQAHvC2z5y09xJn+V1xOZnZkGnzq+gMXrG8EEuhXwT5qA6Ftfp47GBNjA0tiGshwKUIACahPYvn07Dh06pLa0ma9OBMQF6Xl53r3nZdCgQbj33nsRGxurE3WWSQEK9CWw7e2ncMrLl7tPmzYVgVXyvSWxLzv+XB8CxsiBiP3uh/ooVkdVsoGlo81mqRSgAAVkFFizZg3Onj0rY2rMiQKIi4vD119/7TWJoUOH4kc/+hGMRqPXcuDCFKCAnALb33kWJ7ct91pyaROykdByxGvrc2EK9Cbg4xeIfv+2gUgaE2ADS2MbynIoQAEKqE1g+fLlqKioUFvazFcnAt68wH3EiBH493//d51Is0wKUMAZgZ3/+DVObPbOKZOw2IHITGyDpb3ZmdQ5hwJuF4h/aA0MAWFuX4cLeE6ADSzPWXMlClCAAhToRuCdd95BS0sLbSggnYA49XT+/HmUl3v+ouL09HTcf//90pkwIQpQQD6BvA+ew/EN73klsflzZ6Ljm71eWZuLUqAvgdjvvAdjVHJfw/hzFQmwgaWizWKqFKAABbQm0NbWhrfffltrZbEejQhERUVh48aNHq9mzpw5WLJkicfX5YIUoIB6BfZ++goOfvmGxwuYOX8RfC9u9fi6XJAC9ghELXkFAYMy7BnKMSoRYANLJRvFNClAAQpoUaCqqgoff/yxFktjTRoQiImJwfr16z1ayY033ogFCxZ4dE0uRgEKaEPgyNq3UfDxCx4tZmLOfERWevdFFx4tmIupSsA0+xkEj1qkqpyZbO8CbGDxG0IBClCAAl4TEI9nffXVV15bnwtToDeBkJAQ7Nixw2NIbF55jJoLUUCzAqd2foZtf/25x+obPGIshhnPe2w9LkQBRwTCMh5A6OT7HJnCsZILsIEl+QYxPQpQgAJaFjhy5Ai2buWjB1reYzXX1tjYiJMnT3qkBDavPMLMRSigC4FLh7Zg3WsPeKRWX6M/Zo4MBSwWj6zHRSjgiEDw6CUwzXzKkSkcK7kAG1iSbxDTowAFKKBlgYKCAuzZs0fLJbI2FQscP37cIy8YYPNKxV8Spk4BSQUu7t+A9X/8N49kNy97DMw1FzyyFhehgCMCAYOzELX4JUemcKzkAmxgSb5BTI8CFKCAlgW2bduGw4cPa7lE1qZSAR8fH+zfv9/t2bN55XZiLkAB3Qqc3LYc29951u31T5+WAb+q425fhwtQwFEBv9hhiLnr745O43iJBdjAknhzmBoFKEABrQts2LABhYWFWi+T9alQICgoCHl57r2YeNasWbjllltUqMOUKUABtQgc+uot7Pmne0+gjJ+QjuiWc2ohYZ46EjAEmhD/IO9a1dKWs4Glpd1kLRSgAAVUJrB69WqcO8c/9Kps23SRrrsvcJ88eTLuueceXViySApQwLsC4s2E4g2F7vqkDk/BQP8Kd4VnXAq4JND/R9sAH4NLMThZHgE2sOTZC2ZCAQpQQHcC//rXv1BUVKS7ulmw/AKBgYHIz893S6IjR47EI4884pbYDEoBClCgO4Gtbz+F0ztWuAVnwMABGBFe75bYDEoBVwX6/dt6+PgFuRqG8yURYANLko1gGhSgAAX0KLB8+XJUVPDf2upx79VQ84EDBxRPMzExEY8//jgCAgIUj82AFKAABXoTWPfag7h0aLPiSFHR0ZjQ36x4XAakgBIC8Q98CUNQhBKhGEMCATawJNgEpkABClBArwIffPAB6urq9Fo+65ZYoLa2FmfPnlU0w7CwMDz66KPo37+/onEZjAIUoIA9Ai311fj61ftRce6QPcPtHuPvH4Dc4cF2j+dACnhSIO6+FfANjffkklzLjQJsYLkRl6EpQAEKUKB3gXfeeQctLS1kooB0AqdPn0Z9vbKPxDz88MMYPXq0dLUyIQpQQD8CNUUn8fVrD6Kh4htFi543YQDMLcr+d6aiCTKYbgVi7/kQxoiBuq1fa4WzgaW1HWU9FKAABVQk8Oabb6ooW6aqFwGDwYB9+/YpWu6iRYswb948RWMyGAUoQAFnBIqO7cT61x9GR2uzM9O7nTMveyzMNecVi8dAFFBKIObuv8MvZphS4RjHywJsYHl5A7g8BShAAb0KtLa24m9/+5tey2fdEgsYjUbs2bNHsQxvuOEGPPTQQ4rFYyAKUIACrgqc2rEC295+ytUwV+fPm5kNc+kRxeIxEAWUEohe+hb8+/H0s1Ke3o7DBpa3d4DrU4ACFNCpQENDA9577z2dVs+yZRbw8/PD7t27FUkxPDwcP/rRj3jvlSKaDEIBCigpsOPdX6Jwy8eKhJw7cxospcreraVIYgyie4HoW1+Hf9IE3TtoBYANLK3sJOugAAUooDKByspKfPLJJyrLmunqQUC8IXDXrl2KlPrtb38bmZmZisRiEApQgAJKCjTVlGH1i/egtuSMy2Fnz8yBT+lBl+MwAAWUFoha/BICBmcpHZbxvCTABpaX4LksBShAAb0LFBcXY+XKlXpnYP0SCgQGBiI/P9/lzLKzs3HXXXe5HIcBKEABCrhL4GzBl9j85k9cDj9zRg58y9jAchmSARQXiLzpvxCYMkPxuAzoHQE2sLzjzlUpQAEK6F6ADSzdfwWkBQgKCkJeXp5L+SUmJlofHQwNDXUpDidTgAIUcLdA/rLf4dj6f7i0TG7uNPhX8BFClxA52S0CEXN/jaAR890Sm0E9L8AGlufNuSIFKEABCgAoLS3FihUraEEB6QSUaGA98MADGDt2rHS1MSEKUIACXQVaG2ux5uV7UXne+UvYp07LRlCV8/O5KxRwl4Bp5lMIHr3EXeEZ18MCbGB5GJzLUYACFKDAZYHz58/jq6++IgcFpBMIDg7Gzp07nc5rxowZuO2225yez4kUoAAFPC1w8cBGrH/9YaeXzcrORkgNG1hOA3Ki2wTCc36CkPSlbovPwJ4VYAPLs95cjQIUoAAFrgicOHECGzdupAcFpBMQj/1t377dqbySkpLw2GOPQZzi4ocCFKCAmgR2L38Rh1f/xamUM6dOQ2g1HyF0Co+T3CoQlvVDhE78rlvXYHDPCbCB5TlrrkQBClCAAp0E9u/f7/I9QwSlgDsEwsLCsG3bNqdC89FBp9g4iQIUkECgo70Va176HspO7XU4m6zsTITUHHN4HidQwN0CoZN/gLCM+929DON7SIANLA9BcxkKUIACFLhWQFySLZpY/FBANgGTyYQtW7Y4nBYfHXSYjBMoQAHJBIqO7cDal7/vcFbZmZMRXFfo8DxOoIC7BcKnPYqQcXwjsLudPRWfDSxPSXMdClCAAhS4RiA/Px/79u2jCgWkE4iIiMDmzZsdyouPDjrExcEUoIDEAvv/9TrEL0c+0zImILD+tCNTOJYCHhEwzXoawWmLPbIWF3G/ABtY7jfmChSgAAUo0I1AQUEB9uzZQxsKSCfgzAmse++9FxMnTpSuFiZEAQpQwFGBpppyrPqv29FYVWz31GkZ6QisP2f3eA6kgKcEIuY/h6Dhsz21HNdxswAbWG4GZngKUIACFOhegA0sfjNkFfDz88Pu3bvtTm/s2LEQd1/xQwEKUEArAge/+DP2rviD3eXkTLkBAQ0X7R7PgRTwlEDU4pcRMDjTU8txHTcLsIHlZmCGpwAFKECB7gVEg8CRJgEdKeBJgcOHD6Ojo8OuJR9//HEkJyfbNZaDKEABCqhBoKW+2noKq77cvqZU7qRR8G8qUkNpzFFnAtF3vAH//mN0VrV2y2UDS7t7y8ooQAEKSC0gHh8Up7D4oYCMAidPnkRjY2Ofqc2aNQu33HJLn+M4gAIUoIDaBA6v/gt2L3/RrrRnTEiBsaXCrrEcRAFPCsTc/S78YlI8uSTXcqMAG1huxGVoClCAAhToWWDv3r3YtWsXiSggpcCFCxdQVVXVa27R0dEQp6/EnVn8UIACFNCaQFtzPVb95+2oLTnbZ2mzx8TDx9za5zgOoICnBeLu/Sd8w/t7elmu5yYBNrDcBMuwFKAABSjQu4B4A6FoYFksFlJRQDqBkpISiF+9fZYuXYqcnBzpcmdCFKAABZQSOPr137Dro9/3Gs7P1wfTR0YotSTjUEBRgfgHV1n6WZIAACAASURBVMMQGK5oTAbzngAbWN6z58oUoAAFdC0gGlj79+9HS0uLrh1YvJwC4vSVOIXV0yc+Ph7PPPMMfH195SyAWVGAAhRQQKCjrdl6Cqv6m5M9RgsPMmLK0DAFVmMICigvEPbtjxAaPUD5wIzoFQE2sLzCzkUpQAEKUEA0sI4cOYL6+npiUEA6AXH/lbgHq6fPokWLMG/ePOnyZkIUoAAFlBY4tv4fyF/2ux7D9o/wx+ikEKWXZTwKuCzgYwyA77xXEDt0nMuxGEAOATaw5NgHZkEBClBAdwJsYOluy1VVsHgDoXgTYXefoKAgPP3004iKilJVTUyWAhSggDMC5o526ymsqovHup0+NC4IyXGBzoTmHAq4VcAnKBLI+TX6pU5x6zoM7jkBNrA8Z82VKEABClCgk4BoYIkGQUNDA10oIKWA+H6KRlbXj7j3Stx/xQ8FKEABvQic2LQMO9/7j27LFaevxCksfiggm4BPSBws2U+h/4hM2VJjPk4KsIHlJBynUYACFKCAawKigXXgwAE0Nze7FoizKeAmAfEIoXiUsOvniSeewODBg920KsNSgAIUkFPgs18vQE3RqeuSy0gJR1gg7wOUc9d0nlVYAjDlp+g/KkvnENopnw0s7ewlK6EABSigKgHRwMrLy4OPj4+q8may+hEQl7iLy9w7f9LT03H//ffrB4GVUoACFLgisHfFKzj4xRvXePANhPx6yCzQHpoE3ymPISFtqsxpMjcHBNjAcgCLQylAAQpQQDkB0cDatGkTxH1C/FBARoHi4mKUlpZek9p9992H8ePHy5guc6IABSjgVoGKc4esd2F1/sSH+2PMQF7g7lZ4BndaoCl0KAImP4jE0TlOx+BEuQTYwJJrP5gNBShAAd0IiAbWqlWrEBsbq5uaWai6BLq+iVB8V3/5y1/CYDCoqxBmSwEKUEAhgbV/uA9FR7ZfjTYiIRgDogIUis4wFFBWoDIwGabMB5B0w3RlAzOa1wTYwPIaPRemAAUooG8B0cB6//33kZKSom8IVi+1wJEjR9De3m7Ncc6cOViyZInU+TI5ClCAAu4UOL7pA+S995urS0wZGo7wIN5/5U5zxnZe4IIlEQnTH0HS2BnOB+FMqQTYwJJqO5gMBShAAf0IiAbWX/7yF4g7hcxms34KZ6WqEuh8D9aTTz6JQYMGqSp/JksBClBASYGmmnJ89uub0NpYi0A/A6almpQMz1gUUFTgcE0EUhc9gQHpsxSNy2DeE2ADy3v2XJkCFKCArgVsDazMzEw0NDTo2oLFyysgLnEXTayRI0fikUcekTdRZkYBClDAQwLb33kWJ7ctRz+TP24YwPuvPMTOZZwQ2HKmHRn3/BcGjpvjxGxOkVGADSwZd4U5UYACFNCBgK2BlZOTg+rqah1UzBLVKNDR0YHDhw/jzjvvxNSpfIuRGveQOVOAAsoKXDywEetffxipCcEYyPuvlMVlNMUEfIIisGbXGeQ+/BoGjZ+rWFwG8q4AG1je9efqFKAABXQrYGtgzZw5E+Xl5bp1YOHyC1y8eBE/+9nPEBoaKn+yzJACFKCABwRW/mYx0oKLERzA+688wM0lnBDwiUjGmq27kfPQHzB4wnwnInCKjAJsYMm4K8yJAhSggA4EbA2s7Oxs1NXV6aBilqhWAXFH28MPP6zW9Jk3BShAAcUFjnz4C0SWrFM8LgNSQCmBtqhR2Lh5G3IffAWDJt6oVFjG8bIAG1he3gAuTwEKUECvArYGlrhbyM/PT68MrFsFAgEBAfje976ngkyZIgUoQAHPCJR99Vu0n/jSM4txFQo4IVAbNgJ5O3Yg54GXMHjSAicicIqMAmxgybgrzIkCFKCADgRsDSzxWFZycrIOKmaJahZYunQpIiIi1FwCc6cABSigmED5+/egrbxQsXgMRAGlBS5aknD08EFM+8GLGDJlodLhGc9LAmxgeQmey1KAAhTQu4CtgSUcMjIy0NjYqHcS1i+xgLjAfdSoURJnyNQoQAEKeEag9ZsDqPjkIc8sxlUo4KTAgfJAlBQXYdoP/htDpixyMgqnySbABpZsO8J8KEABCuhEoHMDi28i1Mmmq7jMIUOGYM4cvoZbxVvI1ClAAYUE6vPeQl3eXxWKxjAUcI/AhqPVaO+wYOp9LyA5Y4l7FmFUjwuwgeVxci5IAQpQgAJCoHMDKysrC/X19YShgLQC4h4s8RhhUFCQtDkyMQpQgAKeEKj48D60lhz1xFJcgwJOCfj4h2LNngvWuVO//3skZ97sVBxOkk+ADSz59oQZUYACFNCFQOcG1ujRo2EwGHRRN4tUr8DkyZORnp6u3gKYOQUoQAEXBZpPbUTVqqddjMLpFHCvgCU0EV/vPGRdJPve5zE06xb3LsjoHhNgA8tj1FyIAhSgAAU6C3RuYEVFRSEpKYlAFJBawGQy4bbbboPRaJQ6TyZHAQpQwF0C1V88g6aTG9wVnnEpoIhAY3gqtm3faY2V9b3/REr2bYrEZRDvC7CB5f09YAYUoAAFdCnQuYElAMaNG4eOjg5dWrBo9QhkZ2cjLS1NPQkzUwpQgAIKCbSVHkP5su8rFI1hKOA+gW+Mw3B4X/7lBtY9v0PK1Nvdtxgje1SADSyPcnMxClCAAhSwCXRtYInGQF1dHYEoILVAbGwsbrmFjyJIvUlMjgIUcItA3ZZXUb93mVtiMygFlBTYVRKE6rJvrCEzv/tbDJu2VMnwjOVFATawvIjPpSlAAQroWaBrAyszMxMNDQ16JmHtKhGYPn06hg8frpJsmSYFKEAB1wXMTVUof+876GisdD0YI1DAjQKGyEFYvWXf1RXYwHIjthdCs4HlBXQuSQEKUIAC176FUHiMGDEC/v7+pKGA9AIJCQlYuHCh9HkyQQpQgAJKCTTs+xC1m/+gVDjGoYDbBNrixmHj+vVX42d8+z8wPPdOt63HwJ4VYAPLs95cjQIUoAAFrgh0PYEVGBjIUy38dqhGYO7cuRg8eLBq8mWiFKAABZwWsJhR/uEPIO7A4ocCsguUBaVh366tV9OccvevkDr9btnTZn52CrCBZScUh1GAAhSggLICXRtYIvrkyZPR3Nys7EKMRgE3CAwaNAjz5s1zQ2SGpAAFKCCXQMOBT1C78SW5kmI2FOhBoKAkCFVX7r8SQ6bc/UukTv82vTQiwAaWRjaSZVCAAhRQm0B3DSzeg6W2XdR3vgsWLEBiYqK+EVg9BSigaQFLewvKl92H9srTmq6TxWlDwBAxGKu37r2mmMl3/gIjZn5HGwWyCrCBxS8BBShAAQp4RWD//v146623rll71KhRMBqNXsmHi1LAUYGUlBTMnDnT0WkcTwEKUEA1AvV7P0DdltdUky8T1bdAW2w6Nm7YcA3CpG89g5Gz7tE3jIaqZwNLQ5vJUihAAQqoSaC7BpbJZIJ4NIsfCqhF4Oabb0ZcXJxa0mWeFKAABewWMLfUoXzZ99FRc8nuORxIAW8KlAWNxL5d269tYC19GiNnf8+baXFtBQXYwFIQk6EoQAEKUMB+gYMHD+KNN964bgLvwbLfkCO9L5Camorc3FzvJ8IMKEABCigsUF/wd9Rt/x+FozIcBdwnsLs0CJWl31yzwMQ7fo5Rc77vvkUZ2aMCbGB5lJuLUYACFKCATeDQoUP485//fB1IdnY26urqCEUB1QjMmTMHQ4YMUU2+TJQCFKBAXwIdjZWoWHYvOurL+hrKn1NACgGfiMFY0+X+K5EYG1hSbI9iSbCBpRglA1GAAhSggCMCPTWwxowZ40gYjqWA1wViYmKwaNEi+Pn5eT0XJkABClBAGYEnYOlYgbaSUWg67IvGo8XKhGUUCrhJoCXqBmzevPm66BNuexJp837gplUZ1tMCbGB5WpzrUYACFKCAVeDIkSP405/+dJ1GbGws+vfvTyUKqEpg3LhxmDRpkqpyZrIUoAAFuhcQb3Ebf92PzE0ZaDmbgPqCerRX1RKPAlIJXDIMxpED176BUCQ4/tafYvT8B6TKlck4L8AGlvN2nEkBClCAAi4IHD16FH/84x+7jTBlyhQ0NTW5EJ1TKeBZAR8fHyxevBjx8fGeXZirUYACFFBcYC6Atb1HtcSirXIcmo+HoL6gSPEMGJACjgj4+Idi89EyNDc1Xzdt/K2PY/T8Bx0Jx7ESC7CBJfHmMDUKUIACWhborYGVkZGBxsZGLZfP2jQoIN6gOW/ePA1WxpIoQAH9CPwvgPsdLre1dgjMlWPRuL8dLefKHZ7PCRRwRaAjJg3rN27tNsS4m3+CG256yJXwnCuRABtYEm0GU6EABSigJ4Fjx47h9ddf77bkkSNH8j4hPX0ZNFTr1KlTMWrUKA1VxFIoQAH9CIjTK2MBnHCxZH901GWh+VQ06vIqYGm5/lSMiwtwOgWuESgLGoV9u7b10MD6MW646WGKaUSADSyNbCTLoAAFKKA2gRMnTuC1117rNu2AgACkpqaqrSTmSwGEhIRYHyUMCwujBgUoQAGVCTwL4L8Uz9nSMQRtZWloOmxE42FeBq84sM4D+vgHI/+CGdVl3T/Kmr7kUYxZ8EOdK2mnfDawtLOXrIQCFKCAqgR6a2CJQjIzM9HQ0KCqmpgsBYSAOEE4bdo0YlCAAhRQkYC4/DoLgPtPS5mbJqP1QhLqxGXw5bwMXkVfEjlTjR+Dtes29Zjb2EX/DvGLH20IsIGljX1kFRSgAAVUJ3D69Gm8/PLLPeY9ZswY1dXEhClgE5g7dy4GDx5MEApQgAIqEbgRwFeez9USjfaqCWg6EYr6/G88vz5XVL1AdcQE7Nr6dY91pC9+FGMW8gSW6jf6SgFsYGllJ1kHBShAAZUJXLp0Cc8//3yPWYtHsYYOHaqyqpguBS4LxMXFWR8lNBgMJKEABSgguYB7Hh10pmhLWxpai1LQsL8DLWd4Gbwzhnqa42MMwIGaSBSfOdpj2eNv/SlGz39ATyyarpUNLE1vL4ujAAUoIK9AaWkpfvvb3/aaoLgQu7aWjxfIu4vMrDeBCRMmQPzihwIUoIC8AssB3C5pegZ01E1Fy5lY1OVXwNzo/scbJYVgWj0IGPqPx+q163r1mbj0KYyafS8NNSLABpZGNpJlUIACFFCbQE1NDZ59Vvxb354/4i//bW1taiuN+VLgqkBubi5fSMDvAwUoIKnAWQBzAJyUNL8uaZkHoq3sBjQe8Ufjwe4v7FZHIcxSKYGG+GnYvm5lr+Gm3PVLpM74tlJLMo6XBdjA8vIGcHkKUIACehVoamrCk08+2Wv5UVFRSEpK0isR69aAgHiEcP78+fwea2AvWQIFtCfwLQAfqbYsc/NEtF4YgPq9TWgrrlZtHUzcOQEfgxHHO4bi3OGdvQbI/O5zGDbtDucW4SzpBNjAkm5LmBAFKEABfQiYzWY8+uijfRabk5OD6mr+wbRPKA6QVsBkMmHJkiUIDAyUNkcmRgEK6E3gBQBPaadoSwTaqyehuTAcdTsvaacuVtKjgG//dHy1dkOfQln3Po+UrFv6HMcB6hBgA0sd+8QsKUABCmhS4Mc//jHa29t7rS0jIwONjY2arJ9F6UcgISEBCxcu1E/BrJQCFJBY4EsAN0mcn+upWdpHorVoOBoPmtF8ssz1gIwgnUBdzCTs3Limz7ym3f8ihkzm//72CaWSAWxgqWSjmCYFKEABLQr8/Oc/R0NDQ6+libe59evXT4vlsyadCQwfPhzTp0/XWdUslwIUkEtA3Hc1F8AZudJyczYdDVPRcjoO9QVV6KhrcvNqDO9+AR8crI9F8dnjfS6V+9CrGDRhXp/jOEAdAmxgqWOfmCUFKEABTQr84he/sOvxwKysLNTX12vSgEXpS2DixIkYP368vopmtRSggEQCMwH0/diVRAkrn4o5CW3lY9B0zB8N+4qVj8+I7heIGYm1G7fbtc6MR/6EAWPF954fLQiwgaWFXWQNFKAABVQq8Nvf/halpaV9Zp+WlgZfX98+x3EABdQgIB4lFI8U8kMBClDAswI/APBXzy6pgtUsLePRcnEQGvc1o+VSlQoyZorloWOwd+cmuyBmP/YWEtKm2TWWg+QXYANL/j1ihhSgAAU0K/DCCy/gwoULfdYn3uQmTq40Nzf3OZYDKCC7gI+PD+677z42ZWXfKOZHAU0JPAfgV5qqyD3FhKK9egqaT5pQn1cCS0eHe5ZhVKcFfE2J2Hy4CI3VFXbFmPOTt9F/ZKZdYzlIfgE2sOTfI2ZIAQpQQLMCr7zyCk6dOmVXfZMnT2YDyy4pDlKDQGhoKO6++241pMocKUAB1Qv8A8B3VV+FNwqwtA9HW8kINB60oOkEL4P3xh50XbMtIQsb16yyO5WFv/wUUQNG2j2eA+UWYANL7v1hdhSgAAU0LfDmm2/iwIEDdtUYHR2NxMREu8ZyEAXUIDBkyBDMmTNHDakyRwpQQLUCmwHkqjZ72RI3N2aj+Ww8GnZXo72Kb0j2xv6c8R2Fk/u32b30t17egYDQSLvHc6DcAmxgyb0/zI4CFKCApgWWLVuGrVu32l3j1KlTUVtba/d4DqSA7ALiQnfxeCw/FKAABZQXKAAwSfmwjHhZwJKAtoqxaDoWgIY9vAzeE18L3wFT8NWXX9m9lNE/EHe/vs/u8RwovwAbWPLvETOkAAUooFmBVatW4csvv7S7vtTUVAQEBNg9ngMpoAaB9PR0iEdk+aEABSignMBRAKOUC8dIfQpYWsddvgz+QAtazvMy+D7BnBhQ138mdq5dbvfM8PjBuPk5+xtedgfmQK8JsIHlNXouTAEKUIACmzZtwscff+wQRHZ2Nurq6hyaw8EUkF1gzJgxyMjIkD1N5kcBCqhC4DyAQarIVLtJBqOjNgPNJyNQn18Kc2u7dkv1UGV+scOQd7oRFecO2b2iuLxdXOLOj3YE2MDSzl6yEgpQgAKqE9izZw/++lfHXuk9adIktLS0qK5WJkyBvgTS0tIgGrT8UIACFHBeQLyZLcb56ZzpFgFLxzDrZfBNR4DGI7wM3hnk9gEzsOHLfzo0NSXrFmTd+7xDczhYbgE2sOTeH2ZHAQpQQNMChYWFePXVVx2qMTg4GKNHj+YbCR1S42C1CIwYMQI5OTlqSZd5UoACUgk0AwiSKiMm072AuSkTLef6oX5PLdrLG8jUh4CPMRCF7QNx5lCeQ1ZjFv4Q6YsfdWgOB8stwAaW3PvD7ChAAQpoWqCoqAj/+Z//6XCNvMzdYTJOUJHA8OHDMX36dBVlzFQpQAHvC4gmSKj302AGjgtY4tBWOR7NJwJRv4uXwXcHaEmYjK/XrHbYNvO7z2HYtDscnscJ8gqwgSXv3jAzClCAApoXaGhowM9//nOH60xISEBMDB+RcBiOE1QjkJKSgpkzZ6omXyZKAQp4U2AXAL4Iwps7oOTalraxaP1mMBr2t6LlLC+DF7ZFgaNxqGCLw8yzH3sLCWnTHJ7HCfIKsIEl794wMwpQgAK6EHj00UdhNpsdrjUrKwv19fUOz+MECqhFYPDgwZgxYwb8/PzUkjLzpAAFPC7wNwDf9/iqXNBTAv7oqJuKltMm1OWXw9zU5qmFpVnHED0MqzflO5XP4v/4HBEJKU7N5SQ5BdjAknNfmBUFKEAB3Qg8++yzqKmpcbje5ORkhIbycQmH4ThBVQKJiYnWJpa4+40fClCAAtcK/BLA74iiJwHzULSWjkTTUQMaD5bqovLqsNHYtcPx01cC567XCuAXyD8raumLwgaWlnaTtVCAAhRQocDzzz+PS5cuOZU578Jyio2TVCYQFxdnbWKZTCaVZc50KUAB9wn8GIBjL0FxXy6M7C0Bc3MGWs73Q+PeerSWaO9UuiE4CtuOlKG+vtZh4oDQSHzr5R0Oz+MEuQXYwJJ7f5gdBShAAc0LvPHGGzh48KBTdYo3tvn7+zs1l5MooCaBqKgoiMdmxf1v/FCAAnoXuA/A23pHYP1dBSwxaK8ej+bCYNTt1MZl8A1R47B983qn9jp+2ETMe/IfTs3lJHkF2MCSd2+YGQUoQAFdCKxatQpffvml07Xm5uaiqoqXnDoNyImqETAYDMjMzERaWppqcmaiFKCAkgLnADwO4J9KBmUsjQpY2m9Aa1EyGg+0ovmU+v6c5GtKQt7JGlSVnHdqh8TbB8VbCPnRlgAbWNraT1ZDAQpQQHUChw4dwp///Gen8x4zZozTczmRAmoUEA2s7OxsNabOnClAAacFVgP4CYCjTkfgRD0L+KKjfipazkahflcFOupapcdoScjB5jWfOZ3nxKVPYdTse52ez4lyCrCBJee+MCsKUIACuhGora3FM88841K9M2fORHl5uUsxOJkCahIQjxLm5OQgPDxcTWkzVwpQwCmBP1xpXjk1mZMocL2AeTDaytOsl8E37C+TTsgYORh5ZxtReeG407nNfuwtJKRNc3o+J8opwAaWnPvCrChAAQroSsDZNxHakCZOnIjWVvn/baKuNpXFul0gJCTEehJr8ODBbl+LC1CAAt4QaLzSuHrTG4tzTR0JmFsmofVCIhr21aP1G+9fBt/QPwfb1zp/+kps3a3Pr0NodKKOdlEfpbKBpY99ZpUUoAAFpBZw5SJ3W2GzZ89Gaak+Xikt9WYyOY8LTJo0CePGjfP4ulyQAhRwp8DuK82rLe5chLEp0I1AJDpqJqKpMAR1O4sAs49HlXyjhmDr4RLUVzj3hmqRrNE/EHe/vs+jeXMxzwiwgeUZZ65CAQpQgAK9CLh6kbsILf4S39LSQmcK6FJg6NChmDVrli5rZ9EU0J7Au1cua+ej8drbW/VVZGkfhbaSFDQebEfTiUq3F1ATm4X8DatcWidqwEgs/OWnLsXgZDkF2MCSc1+YFQUoQAFdCbh6kbsNa/r06aisdP8frnS1OSxWNQJRUVEQJxEjIiJUkzMTpQAFugo8CeBFslBAWgFz4zQ0n41BfUEFOqqVvb7BEJWMDQWFaG2sdan+IZMXYtr9/H3kEqKkk9nAknRjmBYFKEABPQkocZG78BJvZ/P19dUTHWulwDUCBoMB4qUGycnJlKEABVQlcACAaF6tUVXWTFbnApYBaKsYjaZjfmjY4/o1DuWmSdi7zfXfA+mLH8WYhT/U+eZos3w2sLS5r6yKAhSggOoEXL3I3Vbw1KlTIRpi/FBAzwILFxYgIYEXP+v5O8Da1SQgHhkUzasSNSXNXClwnYCldQJaLw1Aw/5GtJx37M9iPpFDsWbrHsBidlk296FXMWjCPJfjMIB8AmxgybcnzIgCFKCALgWUuMhdwA0ZMgRhYWG6NGTRFIiNbcOiRW/BaNwvziQCEH8x5gXv/GZQQF4BPjIo794wM9cEwtFROxHNp0yozyuCuY+nDYuDx+Bg/ibXlrwy+7bfb0BIVH9FYjGIXAJsYMm1H8yGAhSggG4FlLjI3YbHU1i6/RrpuvAZMwoxbFh3d378GsB/6NqGxVNAPoG9AJ7iI4PybQwzcpOApSMVbaXD0HjYgqYjFdeuEjEUa7cWKLJyWNxA3PI71x9DVCQZBlFcgA0sxUkZkAIUoAAFnBEoLCzEq6++6szU6+ZERkYiNTUVjY2NisRjEArILGAw+ODuu5chOHh9L2mK01j/DeBGmUthbhTQgUAbgBcA/B5Agw7qZYkU6F7A3JSFlvPxqC+owpnqgTi2P08RquE530LGd36jSCwGkU+ADSz59oQZUYACFNClQEdHBx577DHFas/MzERDA/9yoBgoA0kpMHFiEcaPfw5Ah535/QjAMwD62TmewyhAAeUEVlxpXCnzF3Xl8mIkCnhPoLk5Ex89qtwbpHMf+gMGTZjvvYK4slsF2MByKy+DU4ACFKCAIwLiBJY4iaXEx8fHB7m5uaisVO4PRUrkxRgUUErgjjvWIjLyEyfCpQB4GsB9TszlFApQwHGBk1caV//r+FTOoICmBYzYubM/Tvw1WLEqb39hI4Ij+S9pFAOVLBAbWJJtCNOhAAUooGcBJe/BEo7jx49He3u7nklZuwYFhg+vRW7uS/DxKXaxukVX3nw2zcU4nE4BCvQs8Icrjwy6+vuVxhTQnkBp6TTk5W1B1b9SFSkuauAoLPzFPxWJxSByCrCBJee+MCsKUIACuhQ4duwYXn/9dUVrnz17NkpLSxWNyWAU8JbAwoW7kJDwF4WXfxzAEwD4xiaFYRlO1wJfAHgFwNe6VmDxFOhJoKMjFf9/e3cCZVd5nvn+OafmeZ5LJRVSaZbQVEgICSEhMDGTcXDii1cSO2F59e107L69OknHjmP6prF97TjYOLiNoYMBGw8yM7GRBBZikNAAmkDzXCWVVKpSzcOp6dy1DypREhrq1Jn2953/XqtWadj7+97391aCedh7n9/9bl/gr8MVYE1b+UXV/onz4QgctgoQYNk6WfpCAAEEDBTo6enR3/6t85Hi4Tuqq6tVWFgon88XvkVZCYEoCxQW+nTnnY8pKWlXhHa+5tzdWP8pQuuzLALxIvCWpEck/TpeGqZPBMYksHfvtTpwYEdYAyzefzWmURh1EQGWUeOiWAQQQMB+gXC+B2tYa8mSJWpvb7cfjw6tFFi+fL9qar4fpd4+de5urJVR2o9tELBFYNu54Ir3XNkyUfqInEBn5yKtW/fu+Q3CdQcW77+K3MzcsjIBllsmQR0IIIAAAgGBl156SWvWrAmrhtfr1eLFiwmxwqrKYpEW8Hj8+sIXfq309HWR3uoS639ZkvM1PwZ7syUCJgk4L2h37rhyvvpNKpxaEYiRQL7efjtJLS2nwxpgFU2coz/6+1/FqCe2jZYAAVa0pNkHAQQQQGBUAjt37tRPf/rTUZ0bzEkzZsxQQkJCMJdwLgIxE5g//4Tmz/+upN6Y1fDRxgRZMR4A27tWoEHSj88FVy2urZLCEHCbQEPDIm3d+vHdV0594bgDi/dfuW3SkamHACsyrqyKAAIIIDBGgba2Nn39618f49VXvoxHCSPCyqJhFvjc59YoMQZw0QAAIABJREFUL+/ZMK8a6nIEWaEKcr0tAk5w9aikxySdtKUp+kAgKgJ9fbO1evXOT+wVjgBrxX/536qcvTwqfbBJ7AQIsGJnz84IIIAAApcR+P73v68jR46E3Sc3N1fTp09XZ2dn2NdmQQRCFZg0qUU33fSwvF43/0sxQVaoc+Z6UwUIrkydHHW7R2D37lk6dOiTH0YSaoCVml2gP/7W60pITnVPs1QSEQECrIiwsigCCCCAQCgCr7zyil599dVQlrjstfPmzdPAwEBE1mZRBMYqcMcdm1VebtLLn50g6y8lLRxry1yHgCECBFeGDIoyXS7Q1rZEb7759iWrDDXAqr7uDi29/19cLkB54RAgwAqHImsggAACCIRV4MCBA3I+jTBSx4oVK9TU1BSp5VkXgVELFBT06K67HldS0gejvsZdJ35B0pck3eyusqgGgZAFCK5CJmQBBM4JDA2N05tvdqujozkiAdbiv3hQk274Y7zjQIAAKw6GTIsIIICAiQL//M//rNOnP/6EmnD2UFZWppqaGrW2toZzWdZCICiBm27aq8mTHwrqGveefPe5IMv5zoGAyQJbJT1z7isy/wwyWYfaERiLQH39Em3bdum7r5z1QrkDy+NN0GcfXKuMgvKxlMY1hgkQYBk2MMpFAAEE4kVg1apVWr9+fcTaXbx4Me/CipguC19JwOMZ0he+8Gulp79hIZRzJ5ZzR5ZzZxYHAiYJPHcutHLbByiYZEitCHxSoLd3odau3XRFmlACrPLpN2jlfzXpEXx+SkIRIMAKRY9rEUAAAQQiJrBr1y49+qjzSU+RO2655ZaI3eUVuapZ2WSB+fPrNX++83hsu8ltjKJ2591YfybJeaSjdBTncwoCsRBoHHG31ZZYFMCeCFgt4PdXaPPmJDU2Ho1YgDX/j/+7Znzqfqsdae5jAQIsfhoQQAABBFwp0N/frwceeEBtbW0Rq6+oqEgzZszQ2bNnI7YHCyMwLPC5z61WXp5zl0c8HfnnQiwnyPpUPDVOr64W2CzpVzwm6OoZUZwNAkeOLNYHH2y4aiuh3IF1+9d+q4IJM6+6ByfYIUCAZccc6QIBBBCwUuCpp57S5s3Ov2hE7pg/f76csIwDgUgJTJzYrOXLH5XXeyxSWxiybu2IMGuSITVTpj0CByW9dO4rco+n2+NFJwiEJtDSskxvvz26/1sba4CVXzVdd/xjvP2HodDmYvrVBFimT5D6EUAAAYsFtmzZoieffDLiHS5fvlzNzZf+ZJyIb84GVgvcfvu7qqh4wuoeg28ueUSQxadGBe/HFaMXcO6uHQ6tnO+Do7+UMxFAYMwC/f1ztWbNDg0NDY1qjbEGWDNu/UvNv/fvRrUHJ9khQIBlxxzpAgEEELBSoKOjQ9/85jfV19cX0f5SU1O1cOFCtbS0RHQfFo8fgYKCbt1115NKStoeP02PqVPnTizn0cLhLyfc4kAgVIGRodWZUBfjegQQCEogR9u2lau+fs+orxprgLXyq4+pfMbSUe/DieYLEGCZP0M6QAABBKwWeOyxx7Rjx46I9zh9+nSlpaXxOGHEpe3fYNmyDzVlysP2Nxr2DqsuCrMyw74DC9oq0ClpraQ1574fsrVR+kLA9QL19Uu1bdtbQdU5lgArr3KK7vynF4Pah5PNFyDAMn+GdIAAAghYLfDmm2/qN7/5TVR6XLp0aURfGh+VJtgkZgJe75Duu+9XSk8f3Ts/YlaoERs7n1w48s4s52XwHAiMFDg9IrBygivn9xwIIBBLgc7OpVq3Lrjwyql3LAHW7Dv+WnPu+ptYtsveMRAgwIoBOlsigAACCIxewPmEwAcffFA+n2/0F4Vw5i233KLTp/kXoRAI4/LSefOOa8GCn0jiXWrh/wHIlbRc0k3nvs8K/xasaIiAc2fVyDutnDuvOBBAwA0Cg4PT9MYbJ9XdHfynR48lwHJe3u68xJ0jvgQIsOJr3nSLAAIIGCnwzDPPaMOGq38Mcziaq6io0JQpU9TU1BSO5VgjDgTuvff3ys9/IQ46dUuL8y8KtNLdUhh1hF3ACaicuzmcr7fPfQ/7JiyIAAIhC3i1e/e1OnRo25hWCjbAKp+xRCu/+viY9uIiswUIsMyeH9UjgAACcSGwZ88ePfLII1Hr1Xmh+8DAAO/Dipq4mRtNnNikm256QgkJB81swIqqi0fcmbVE0kwruorvJjZJch7DXXfuKzp338a3Od0jEJpAY+Mybdo09sfngw2wFn3hAU1e9vnQiuZqIwUIsIwcG0UjgAAC8Sfw0EMP6dCh6L2Y99Zbb9WpU6fiD5qORyVw++0bVVHxs1Gdy0nRFKiWtECSc5fW9ZKcUMsbzQLYK2iBdyVtlPTGucCqI+gVuAABBGIn0NOzWK+9Ftpd8sEEWMnp2br7f/5OaTmFsWuanWMmQIAVM3o2RgABBBAIRmD9+vVatWpVMJeEfC4hVsiE1i2Ql9ehu+/+tZKTt1jXm50NOY8XOoGWE2Y5H7XuBFo5drZqRFfOfxRwwirnX3ad787XkBGVUyQCCHxSYGhogjZu7NfZsydC4gkmwJq4+B7d8MVvh7QfF5srQIBl7uyoHAEEEIgrgY6ODn3rW9+S8z1aR3FxsaZPny7nRfIcCCxb9oGmTHFe1N4PhtECzl1azovgnS/nkUPn+wyjO3Jn8T2SPpC0eURodcSdpVIVAgiMSeDQoYXavdt57De0I5gAa/l/fkTj5twc2oZcbawAAZaxo6NwBBBAIP4EnDuwnDuxonnMmDFDqampvA8rmugu28vrHdTnP/9bZWb+wWWVUU74BJzHDIfDrOHvUyVNDN8W1q40eC6o+vCi74et7ZjGEEBAOnVqhbZsCc8/F0cbYOWUTdTd//M/4I9jAQKsOB4+rSOAAAKmCTjvwHLehRXt4/rrr1dXV1e0t2U/FwjMnXtUCxb8uzye0y6ohhKiL5AgabKkKee+O78e/r3zAvl4OZyQ6tiIr6OShgOrvfGCQJ8IIHBOoLX1Vr311pqweYw2wJr5R1/WvHv+W9j2ZSHzBAiwzJsZFSOAAAJxLeB8GqHzqYTRPpYuXaq2trZob8t+MRS4997fKz//hRhWwNbuFsg9F2aNk1QmqfwS3wvc3UKgunZJzmPSzlfjRUHVcGhVb0AflIgAAtEQ6OlZqddeey2sW402wLr9679VwXg+bTas+IYtRoBl2MAoFwEEEIh3gQ0bNuiZZ56JOoPH45ETYrW2tkZ9bzaMrsA11zRq+fJnlJAQ/aA0up2yW+QFkkcEW07glSUp89zX8K8v/u5cM9qjT9Lwl2/Er50/G/l7J3x3AqrmEWHVcGjFO91Gq815CMS7wODgQq1evV2Dg87/fwnfMZoAq/q627X0/u+Hb1NWMlKAAMvIsVE0AgggEL8CPp9PDz74YExerF5aWqpJkyapvd25Y4HDRoFPf/odVVY+ZWNr9IQAAggggEAIAtnauLFcTU3hf2x4NAHWzV95TBUznU+T5YhnAQKseJ4+vSOAAAKGCrzyyit69dVXY1K981L3jIwM9fb2xmR/No2MQF5eu+666zmlpGyMzAasigACCCCAgMECe/eu0IED4Xlp+8UMVwuwyqYv1i3/9d8N1qP0cAkQYIVLknUQQAABBKIm0NTUpG9/+9ty7saKxbF48WJ1dnbGYmv2jIDAsmW7NGWK8z+MuyOwOksigAACCCBgtkB9/b3atu23EWviagHWkr/8rq5ZdFfE9mdhcwQIsMyZFZUigAACCIwQWLVqldavXx8zkxUrVsgJ0jjMFfB6B/Snf/qSsrJWm9sElSOAAAIIIBBBgdbW+/TWW5F99+iVAqyCqum6/R+fi2CHLG2SAAGWSdOiVgQQQACB8wL19fX6zne+E1ORlStXqrHR+dQuDtME5s49ogULfiGPp8600qkXAQQQQACBqAj4fLdpzZrIv7LhSgFW7Z9+TdNu/vOo9Msm7hcgwHL/jKgQAQQQQOAyAk8//bQ2bdoUU59bb71Vp06dimkNbB6cwGc/u0aFhc8GdxFnI4AAAgggEEcCfv9kvfLK/qh0fLkAKyO/THf+04tKTs+OSh1s4n4BAiz3z4gKEUAAAQQuI3DgwAH98Ic/jLkPjxPGfASjKqC6+pSWL39WiYk7R3U+JyGAAAIIIBCvAi+/7JHkj0r7lwuwZt/+f2vO3V+NSg1sYoYAAZYZc6JKBBBAAIHLCDz22GPasWNHTH2cTyWcP3++WltbY1oHm19e4NOf3qDKyichQgABBBBAAIGrCGzcOFFNTYei5nSpACsxOVV3/NOLyi4eH7U62Mj9AgRY7p8RFSKAAAIIXEFg165devTRR2NuVFpaqqqqKvX29sa8Fgr4WCAnp0V33/0fSk19CxYEEEAAAQQQuIrAnj3zdPDg+1F1ulSANXnZ57XoCw9EtQ42c78AAZb7Z0SFCCCAAAJXEXj44Ye1f3903tNwpVImTpwo524sDncI3HjjDk2d6nxyEnfGuWMiVIEAAggg4GaBAwcWau/e6L9b9OIAy5uYpNu/tkp5lVPdzEVtMRAgwIoBOlsigAACCIRXYPPmzXrqqafCu+gYV5szZ46GhobGeDWXhUMgIWFAn/vc75Sd/R/hWI41EEAAAQQQsF7g6NHF2rVrQ0z6vDjAmr7yi1rwJ/8jJrWwqbsFCLDcPR+qQwABBBAYpcB3v/tdHT9+fJRnR/a0xYsXq7OzM7KbsPolBebMOaja2mfl8RxGCAEEEEAAAQRGIVBXt1Tbt8fuUfuRAVZKRo5u/8fnlFlQMYrKOSXeBAiw4m3i9IsAAghYKrBp0yY9/fTTrulu5cqVamxsdE098VDIZz7zBxUX/zoeWqVHBBBAAAEEwiLQ0LBMW7euD8taY11kZIA1+47/rDl3fWWsS3Gd5QIEWJYPmPYQQACBeBL48Y9/rN27d7um5RUrVqipqck19dhayIQJJ7VixStKTHzP1hbpCwEEEEAAgbALnDlzk959942wrxvsgsMBVkZ+me765stKSssMdgnOjxMBAqw4GTRtIoAAAvEgsGfPHj3yyCOuanXp0qVqa2tzVU02FfOpT23S+PFPSPLb1Ba9IIAAAgggEFGBs2dv0jvvxD68cpocDrAWfO7vNf2WL0W0bxY3W4AAy+z5UT0CCCCAwEUCP//5z/Xuu++6yoV3YoV/HDk5Z3XXXWuVlvaH8C/OiggggAACCFgs0N6+TOvXx/axwZG8ToCVWz5Jdz3wisXqtBYOAQKscCiyBgIIIICAawTq6+v1/e9/X/39/a6pySlk4cKF6unpcVVNphazdOlOTZv2G0lnTG2BuhFAAAEEEIiJQGfnUq1bF7sXtl+qaSfAWvzFb2vS4ntiYsKm5ggQYJkzKypFAAEEEBilwIsvvqi1a9eO8uzonTZ//nzXBWvR6z70nRIS+nXvva8pJ+eF0BdjBQQQQAABBOJMoLt7sV5/fYPruk7a83/ptr97xnV1UZD7BAiw3DcTKkIAAQQQCFGgvb1d//Iv/6KzZ8+GuFL4L587d64GBwfDv7DlK86Zc0ALFrwsr3ef5Z3SHgIIIIAAAuEX8PkWas2aTeFfOAwrzh3/B1XOXh6GlVjCdgECLNsnTH8IIIBAnAqsW7dOzz77rCu7nzNnjoaGhlxZmxuLuvvuN1VS8gs3lkZNCCCAAAIIuF6gr2+eVq9+35V1Vlbep7lz+We8K4fjwqIIsFw4FEpCAAEEEAhdwO/3B+7COnbsWOiLRWCFWbNmyePxRGBle5YcP75eK1asUVKSO/+LsT3SdIIAAgggYKtAb2+t1q7d4sr2kpKytXjxW8rOnu3K+ijKfQIEWO6bCRUhgAACCIRJYOvWrfrZz34WptXCv8y0adOUlJQU/oUtWPGWW7aquvopST4LuqEFBBBAAAEEoi/Q2nqd3nprc/Q3HuWOU6c+qJqar43ybE5DQCLA4qcAAQQQQMBqgZ/+9KfauXOna3usrq5WVlaWa+uLdmHZ2U266671Sk9fE+2t2Q8BBBBAAAFrBE6enKv33tvm2n7y8q7XDTe8JY8nwbU1Upj7BAiw3DcTKkIAAQQQCKPAkSNH9IMf/MDVL07Py8uTczdWZ2dnGDs3b6nFiz/UzJm/lXTSvOKpGAEEEEAAAZcIHDw4RXv2uPtDT2prX1Bp6d0uEaMMUwQIsEyZFHUigAACCIxZ4JVXXtGrr7465uujcWFKSoqWLl2qxsbGaGznqj0SE/t1zz3rlJfnzpfuuwqLYhBAAAEEELisgEc7d07QsWNHXG1UVXW/rr32MVfXSHHuFCDAcudcqAoBBBBAIIwC/f39euihh3T8+PEwrhqZpW677TadPBk/dyDNmnVQCxf+Xl7vB5EBZVUEEEAAAQTiQMDvL9K773rV1HTa1d2mpJRqyZK3lZ4+0dV1Upw7BQiw3DkXqkIAAQQQCLPA9u3b9fjjj4d51cgst2LFCjU1NUVmcReteuedG1RW9qSLKqIUBBBAAAEEzBPo75+oN95oUG9vt+uLnznzB6qu/qrr66RAdwoQYLlzLlSFAAIIIBABgZ///Od69913I7By+Je88cYb1draGv6FXbDi+PHHtXz5eiUnv+2CaigBAQQQQAABcwV6embqtdfMuIu5qGilFi1aay42lcdcgAAr5iOgAAQQQACBaAmcOXNG//qv/6qOjo5obRnSPkuWLFF7e3tIa7jt4ptv3q6JE5+WFN8vrHfbXKgHAQQQQMA8gfb2BVq/fqsxhTvhlRNicSAwVgECrLHKcR0CCCCAgJECb7zxhn77W+eT7sw4rr/+ejnv8Orr6zOj4MtUmZ19RnfeuVEZGf9hdB8UjwACCCCAgBsEmpqu18aNG91QyqhqcB4bdB4f5EAgFAECrFD0uBYBBBBAwEiBRx55RHv27DGm9traWqWlpRn7SOGiRXs1e/bzko4aY06hCCCAAAIIuFXgxIkb9P7777i1vE/U5byw3Xlxu/MCdw4EQhEgwApFj2sRQAABBIwU2L9/vx5++GGjap8xY4bKysrU2NhoTN2JiX36zGfeVn7+r42pmUIRQAABBBBwq4DfX6LDh6u1e7cZ7/Mcdrz22sdUVXW/W1mpyyABAiyDhkWpCCCAAALhE3j++ef1+uuvh2/BKKxUWlqqWbNm6fRpd39EtkMxffphXX/9GiUkbIuCDFsggAACCCBgt8DAwCzt3NmvEyf2GtVoWdk9WrDgOaNqplj3ChBguXc2VIYAAgggEEGB3t5e/du//ZuOHjXrsbaEhATddNNNcl5I79bjjjs2q7z8/7i1POpCAAEEEEDAKIHu7hv0zju71Ntr1ge7pKeP18KFa5SZOdkob4p1rwABlntnQ2UIIIAAAhEWOHDgQCDEGhwcjPBO4V/ejZ9QOG7cCd1881tKTl4X/oZZEQEEEEAAgTgUaG6+SRs2vGFk5/Pm/VIVFZ83snaKdqcAAZY750JVCCCAAAJREnAeI3QeJzTxmDt3rpKTk9XT0xPz8les+ECTJv1cUkvMa6EABBBAAAEEzBfI0PHjc7Vjx9tGtjJp0t9q2rTvGlk7RbtXgADLvbOhMgQQQACBKAk88cQTeu+996K0W3i3qa6uVkVFhdrbY/NYQXZ2o+64Y6syM18Mb2OshgACCCCAQJwKDA3VaPfudB05ssNIgcLCFVq0aK08Hq+R9VO0ewUIsNw7GypDAAEEEIiSQHNzc+BRQje/V+pKFNnZ2ZozZ45aW1ujJPbRNrW1BzR3rhNcHYjqvmyGAAIIIICArQI+30Jt2VKnlpaTRraYlJQbCK9ycxcYWT9Fu1uAAMvd86E6BBBAAIEoCWzfvl2PP/54lHaLzDY33HCDOjo6IrP4iFUTE326++7NKihwHhnkQAABBBBAAIFwCLS1LdObb64Px1IxW2P27Ec1fvyXY7Y/G9stQIBl93zpDgEEEEAgCIEXX3xRa9euDeIK9526YMEC9fX1RaywqVOP6YYbXlNCwuaI7cHCCCCAAAIIxJtAQ8ON2rr1TaPbdoIrJ8DiQCBSAgRYkZJlXQQQQAABIwWcRwn37t1rZO3DRdfU1KioqEidnZ1h7ePTn35flZXOXWrmfWpjWCFYDAEEEEAAgTAJ+P2VOnCgXPv2mf0fhpxHBp1HB51HCDkQiJQAAVakZFkXAQQQQMBIgbq6usD7sLq6uoysf7ho59MJr7vuurC83L2s7KRuvXWjUlLWGG1C8QgggAACCLhJoL9/jrZv79CpU4fcVFbQtTgva3fCK+fl7RwIRFKAACuSuqyNAAIIIGCkwDvvvKNf/vKXRtZ+cdG1tbXy+Xxj7mXZst2aMuVXkk6PeQ0uRAABBBBAAIELBdrbb9Q772zWwECv8TTTpn1Xkyb9rfF90ID7BQiw3D8jKkQAAQQQiIHAqlWrtH692S9SHWYbP368KioqgnqkMDOzWXfe+b6ysn4bA322RAABBBBAwE4B55HBY8eqtGvXBisarKj4vObNs+M/+lkxEMubIMCyfMC0hwACCCAwdoEf//jH2r1799gXcNmVo/2UwvnzD2vevJfl8djTu8tGQTkIIIAAAnEo0NOzWNu21am5uc6K7jMzJ2vhwjVKTx9vRT804X4BAiz3z4gKEUAAAQRiJHDmzBk5IZbz3ZZj3rx5GhgYuGQ7iYk+3XnneyoqetKWdukDAQQQQAABFwhkqKFhgbZutePO7mHQBQueU1nZPS7wpYR4ESDAipdJ0ycCCCCAwJgEnDuwnBDLpqOkpETXXHPNBS+qnzz5hJYseU2JiXY80mDTvOgFAQQQQMBcgb6+edq926e6ug/NbeISlc+c+SNVV/8Xq3qiGfcLEGC5f0ZUiAACCCAQYwHnXVjOO7FsO5YsWRL4lMLbbtuhqqonJPXY1iL9IIAAAgggEDOB5uabtGHDGzHbP1Ib19R8TVOnPhip5VkXgcsKEGDxw4EAAggggMAoBGx6qfvIdv/sz7ZrwYImJSTsG4UCpyCAAAIIIIDA1QQGB6fq0KEs7du35WqnGvf348Z9SXPm/LtxdVOwHQIEWHbMkS4QQAABBKIgYNtL3R2y225rUUrKK6qtnavcXLvezRGFHwm2QAABBBBA4AKBjo4btXnzTnV3t1onU1i4QosWrZbHk2hdbzRkhgABlhlzokoEEEAAARcI2PhSdyfA8vufCehOnlyriRO7lZho13s6XPCjQwkIIIAAApYL+P3lqqur1o4d71jZaWJijpYv36XU1HFW9kdTZggQYJkxJ6pEAAEEEHCJgG0vdR8ZYDnEiYmpWrhwofLzuRvLJT9ylIEAAggg4HKB3t7rtX17g86cOerySsde3tKlm5Sbe93YF+BKBMIgQIAVBkSWQAABBBCILwGbXup+cYA1PMmJE+eppmZQSUk74mu4dIsAAggggMAoBfz+Ep06NUVbt745yivMPK229gWVlt5tZvFUbZUAAZZV46QZBBBAAIFoCTz//PN6/fXXo7VdxPa5XIDlbOjxeLVo0Y0qLHT+h/lQxGpgYQQQQAABBEwT6Oxcol276tTUdMy00oOqd8aMH+iaa74a1DWcjECkBAiwIiXLuggggAAC1gs89dRT2rx5s9F9XinAGm5swoTZmjIlUcnJ7xvdK8UjgAACCCAQqoDzCYPHjuXqww/fDXUp119fWfnnmjv3SdfXSYHxI0CAFT+zplMEEEAAgQgIPPLII9qzZ08EVo7OkqMJsIYrWbjwJhUXO/+DvTc6xbELAggggAACrhHw6uzZG7Vly2b19XW7pqpIFZKVNUM33fRBpJZnXQTGJECANSY2LkIAAQQQQOBjge985zuqr683kiSYAMtpcNy4GZo2LV0pKVuM7JeiEUAAAQQQCFbA56vVvn29OnZsV7CXGnv+nXc6rw7wGFs/hdspQIBl51zpCgEEEEAgigJdXV168MEH1d7eHsVdw7NVsAHW8K61tctUWrpNknk9h0eOVRBAAAEEbBfw+8vU0FCj996z+yXtF8/x5puPKD19gu3jpT8DBQiwDBwaJSOAAAIIuE/g1KlTgRDL7/e7r7grVDTWAMtZsrx8iqZNK1R6+jtG9UyxCCCAAAIIXE2gs3Opdu48qubmuqudatXfL1q0VkVFK63qiWbsESDAsmeWdIIAAgggEGOBQ4cO6aGHHopxFcFtH0qANbzTlCnXqbq6T0lJ24PbnLMRQAABBBBwmcDg4HQdOZKlPXs2uayyyJdTW/uCSkvvjvxG7IDAGAUIsMYIx2UIIIAAAghcSmD79u16/PHHjcEJR4A13Oz8+TeqtPS4vN6jxvRPoQgggAACCHwkkKzm5sXavHmjBgZ8cYcyd+4vVFl5X9z1TcNmCRBgmTUvqkUAAQQQMEDgnXfe0S9/+UsDKpXCGWA5DWdk5GvOnNnKz98syf5PaTJiyBSJAAIIIHBFAZ9vofbu7dTx4x/GpdS11z6mqqr747J3mjZLgADLrHlRLQIIIICAIQKrV6/Wyy+/7Ppqwx1gDTdcXj5Z06YVKz39bdcbUCACCCCAQHwKOI8L1tXlateuDfEJIGnmzB+ouvqrcds/jZslQIBl1ryoFgEEEEDAIAETQqxIBVjDY5o8uVbV1YNKTn7foMlRKgIIIICAzQLOpws2Nk7W1q1va2ho0OZWr9jb1KkPqqbma3HbP42bJ0CAZd7MqBgBBBBAwCCB119/Xc8//7xrK450gDXc+Ny5S1VefkJe72HXWlAYAggggIDtAglqbV2iXbv2q7W1wfZmr9ifE1w5ARYHAiYJEGCZNC1qRQABBBAwUmD9+vVatWqVK2uPVoDlNJ+enqM5c+aqoGCrpE5XelAUAggggICdAt3di7V/f6vq6nbb2WAQXTmPDDqPDnIgYJoAAZZpE6NeBBBAAAEjBdz6YvdoBljDgysrm6Rp00qVkcH7sYz8YaZoBBBAwCCB/v45Ono0WXv3Oh8uwuG8rN15aTsHAiYKEGDPRVPTAAAgAElEQVSZODVqRgABBBAwUmDTpk16+umnXVV7LAKsYYCamvmqrvYqJWWLq0woBgEEEEDAfIGhoWvU0FCh999/y/xmwtRBZeV9mjv3F2FajWUQiL4AAVb0zdkRAQQQQCCOBd577z098cQTrhGIZYA1jDBjxiKNG+dTUtI217hQCAIIIICAqQI5amqaqx07tqm7u83UJsJed2np3aqtfSHs67IgAtEUIMCKpjZ7IYAAAgggIGn79u16/PHHXWHhhgBrGGL27BtUUdGmxMQPXGFDEQgggAACZgl0dCzV7t0n1NjIB4aMnFxR0UotWrTWrGFSLQKXECDA4scCAQQQQACBGAh88MEH+slPfhKDnS/c0k0B1nBlzicWlpU1KiFhX8x9KAABBBBAwP0CPt91OniwT4cPb3d/sVGusKTkTl133UtR3pXtEIiMAAFWZFxZFQEEEEAAgasK7Nu3Tz/60Y+uel4kT3BjgOX06/Umaf78xSouPiav92gkCVgbAQQQQMBQgd7eRTp2bED79zufbstxsUBV1V/q2mv/DzAIWCNAgGXNKGkEAQQQQMBEgWPHjul73/tezEp3a4A1DJKamqVrr52voqL98nhOxsyJjRFAAAEE3CPQ07NYR4706NAh3p14ualMnPh3mj79/3PP0KgEgTAIEGCFAZElEEAAAQQQCEWgpaVF3/jGN0JZYszXuj3AGm4sK6tIs2bNUEHBTklnx9wvFyKAAAIImCvQ3X2DDh3q0NGjzj8LOC4nMH369zRx4n8HCAHrBAiwrBspDSGAAAIImCjQ0dGhBx54QD6fL6rlmxJgDaPk51dqxoyJys11HhfpiqoVmyGAAAIIxELAo87OJTp06KyOH/8wFgUYteecOT/TuHF/YVTNFIvAaAUIsEYrxXkIIIAAAghEWKC3tzfwOOHp06cjvNPHy5sWYA1XXlIyUVOnVig7+21JQ1HzYiMEEEAAgWgJpKijY6EOHGjUiRN7o7Wpsft4PAmBl7UXF3/a2B4oHIGrCRBgXU2Iv0cAAQQQQCCKAkNDQ3rkkUfkvOA9GoepAdawTWXlNE2cWKTs7B2S2qJBxh4IIIAAAhEVyFRb23zt339Cp04djOhOtiyeklKi6657Wbm5tba0RB8IXFKAAIsfDAQQQAABBFwo8PTTT2vTpk0Rr8z0AGsYKC+vQlOm1Kig4CifWhjxnxo2QAABBCIhkK/W1lnau/eYzpzh02dHK5yVNTNw51V6evVoL+E8BIwVIMAydnQUjgACCCBgu8CvfvUrvf2284hc5A5bAqxhoeTkdM2cOV8lJa1KTNwVOThWRgABBBAIi4DfX6KWlmnavfuAWlpOhGXNeFmksHC5amtfUmJiZry0TJ9xLkCAFec/ALSPAAIIIOBugWeffVbr1q2LWJG2BVgjoaZPX6TKSr9SUiJ/J1vEBsTCCCCAgKUCAwOzdOZMnvbt262OjiZLu4xcW+Xlf6L5838duQ1YGQEXChBguXAolIQAAggggMBIgZdeeklr1qyJCIrNAdYw2IQJs1VdnaPMzM2SovspjxEZGosigAACxgqkqLt7gerqfNq/3/k0WY6xCFRX/7Vmzvy3sVzKNQgYLUCAZfT4KB4BBBBAIF4E1q5dqxdffDHs7cZDgDWMVlx8jSZPrlJu7j55PA1ht2RBBBBAAIFLCwwNTVJzc6UOHTrK+61C/CGZPPmbmjLlgRBX4XIEzBQgwDJzblSNAAIIIBCHAtu2bdNvfvMbdXR0hK37eAqwhtEyMvI1ffosFRWdVkICH80eth8mFkIAAQQuEvD5FurkyQR98MFGSX58QhBISirQrFkPq6LivhBW4VIEzBYgwDJ7flSPAAIIIBBnAsePH9eqVat05MiRsHQejwHWSLhZs25QeXmvkpPfC4sniyCAAALxLuD3l6m9fbIOH25Uff2eeOcIS//5+ddrxowfKje3NizrsQgCpgoQYJk6OepGAAEEEIhbge7u7sCdWFu3hv7+kHgPsIZ/iJz3ZFVV5Sk7+7A8nrq4/dmicQQQQGCsAv39c9TYmKW9e3equ7ttrMtw3UUC48b9eSC8SkrKxQaBuBcgwIr7HwEAEEAAAQRMFXj55Ze1evXqkMonwLqQLzExRVOmzFNZmZSW9j4vfQ/pp4uLEUDAfoFMdXbO1fHjnTp0aJv97Ua5w6lT/1k1Nf8Y5V3ZDgH3ChBguXc2VIYAAggggMBVBTZu3Bi4G6u/v/+q517qBAKsy7MVFo5TdfU1KixsUWLizjH5chECCCBgo8DAwGw1NeXp4MGDamk5YWOLMe0pJaVEM2f+UOXlfxrTOtgcAbcJEGC5bSLUgwACCCCAQJACBw4cCIRYDQ3Bf7IeAdbosHnEcHROnIUAAvYK+P3j1N5+jY4fb9HRo4T6kZp0fv6SQHiVkzMvUluwLgLGChBgGTs6CkcAAQQQQOBjgbNnzwZe7r5r166gWAiwguISjxgG58XZCCBgukCKenrmyfnvI/v2va+BAZ/pDbm6/nHjvhQIrxITs1xdJ8UhECsBAqxYybMvAggggAACERB49tlntW7dulGvTIA1aqpPnMgjhmO340oEEHC3wPAjgkeOHFZTEx9sEY1pTZ36LdXU/EM0tmIPBIwVIMAydnQUjgACCCCAwKUFNmzYoBdffFFdXV1XJSLAuirRqE4YfsQwK+uovN5jo7qGkxBAAAE3CfCIYGymkZpaHviUwfLye2NTALsiYJAAAZZBw6JUBBBAAAEERitQX18fCLH27NlzxUsIsEYrOtrzPJo8eYHKy9OUmXlEHg93LoxWjvMQQCAWAjwiGAv14T0LCpZp5syHlZ09O5ZlsDcCxggQYBkzKgpFAAEEEEAgeIGXX35Zq1evvuyFBFjBm472Cq83UTU181RWlqrMzIPyeE6O9lLOQwABBCIqwCOCEeUd1eITJvy1pk//nhIS0kZ1PichgIBEgMVPAQIIIIAAApYLOC92f+GFF3T69OlPdEqAFZ3hOy9/r6mZo9LSZGVkHJDHcyo6G7MLAgggcE6gv3+OWltzVV9/WvX1V747F7TICaSmlmnatG+rsvIvIrcJKyNgqQABlqWDpS0EEEAAAQRGCnR2duq5557T5s2bL4AhwIr+z0lycromTZqtkpJEZWTsl8fTGP0i2BEBBOJAIFl9fdequTlddXV1On36cBz07O4WS0ruDIRXWVkz3F0o1SHgUgECLJcOhrIQQAABBBCIhMBbb72l559/Xn19fYHlCbAioTz6NVNTMzVx4iyVlCQoI8O5I6J59BdzJgIIIPAJgVz19ExTU1Oijh07pJYWHl12yw/JlCn/ryZP/oZbyqEOBIwUIMAycmwUjQACCCCAwNgFnP8S79yNdeDAAQKssTOG/crU1GxNmjRTJSUepafvltQS9j1YEAEE7BPw+8vV1TVRjY0DOnJkj7q7W+1r0uCOcnLmBO66Kiq6zeAuKB0BdwgQYLljDlSBAAIIIIBA1AWcTylMSPiN/P5nor43G15ZwAmzxo+fquLiNGVlNSkh4UPIEEAAgfMCQ0PXqLNznBoaunX48A4NDHx0Vy2HuwSqqu4PhFfJyYXuKoxqEDBUgADL0MFRNgIIIIAAAuEQ2Lz5f6uz81/V1XUwHMuxRoQEiourVVFRqfz8IaWlHeETDSPkzLIIuFlgcHCa2tpK1NDQqsOHt7u51LivLSkpPxBcjR//5bi3AACBcAoQYIVTk7UQQAABBBAwUMDvH9SHH/4/OnLkRwZWH48le1RdPVulpXnKzm5XcrJzd5YvHiHoGQGrBfz+CeruHqfWVq9OnjypU6cOWN2vLc0VF39KU6d+Wzk5c21piT4QcI0AAZZrRkEhCCCAAAIIxFagsfH3+uCDr3A3VmzHEPTu2dnFGjduooqKkpSR0SCvl3/JDRqRCxBwgYDfXySfb5paW5N06lSj6up2uaAqSghGoKbm65o69X8FcwnnIoBAEAIEWEFgcSoCCCCAAAK2CwwO9mjPnr/nbiyDB11RMUVlZaXKy/MpNdUJs/hkQ4PHSelWC6Srr2+2WltzdPp0o44e3WZ1tzY3l5k5LfDIYGnp3Ta3SW8IxFyAACvmI6AABBBAAAEE3Cdw+vTL+vDD/8bdWO4bTVAVJSena/z4aSoszFR2dqeSk513nbUFtQYnI4BA+AQGBuapra1Ap061BAKroaHB8C3OSjERGDfuS4G7rlJTy2OyP5siEE8CBFjxNG16RQABBBBAIAiBgYE27d37De7GCsLM7acmJqaoqmqyiotzlJXVrZQU54XwLW4vm/oQMFZgcHCqOjrKdPp0l44e/UB9fd3G9kLhFwo477iqqfmaysruhQYBBKIkQIAVJWi2QQABBBBAwFSBhoZntWfP/+BuLFMHeJW6q6qmqbQ0Vzk5fUpJOSaPp8nSTmkLgUgLZKivb4o6OrLV1NSp48f3qbe3I9Kbsn6UBTweryZN+gfV1PyDEhIyorw72yEQ3wIEWPE9f7pHAAEEEEBgVAI+X6P27fumjh37yajO5yRzBcrLJ6m0tEj5+QNKTXUCrUZzm6FyBCIoMDQ0Qb29FWppSVBDwyk1NOyP4G4s7QaBkpLbA+FVfv4NbiiHGhCIOwECrLgbOQ0jgAACCCAwdoETJ36pffv+ibuxxk5o3JVFRVWqrByn/Hy/0tKcQOuEcT1QMAKhCySpv3+6Ojvz1NTUrRMnDqmjgw9ICN3VjBVSUysCd1xNmPDXZhRMlQhYKkCAZelgaQsBBBBAAIFICfT01Afuxqqr+/dIbcG6LhbIyipSSck45eVlKStrUKmpzUpIOCSpz8VVUxoCwQn4/eXq7Z2g1tYknT59RnV1u4NbgLOtEaiquj/wrqv09GpreqIRBEwVIMAydXLUjQACCCCAQIwF6uqe1KFD31NHx4cxroTt3SBQXFytwsIS5eamKiOjR8nJp+T1HnNDadSAwBUFnEcB+/uL1dOTpuZmn06cOKq2tlOoxblAbm5t4K6r0tJ74lyC9hFwjwABlntmQSUIIIAAAggYJzAw0K5Dhx7S4cMPyfnUQg4ERgokJ6ertLRa+fn5ysnxKi2tTUlJxyWdBQqBKAukaXBwvPr68tXVlaz2dp+am8+osfGohoYGolwL27lZwOtNOv+Sdq831c2lUhsCcSdAgBV3I6dhBBBAAAEEwi/Q2bknEGIdO/ZY+BdnResEcnJKVFxcqby8TGVkDCklpU2JiSf5BETrJh2Lhgo0MFCh3t4cdXZ61dbWpaamUzp7tj4WxbCnYQIlJXcF7rrKy1tkWOWUi0B8CBBgxcec6RIBBBBAAIGoCJw5szYQZDU2/j4q+7GJXQLp6TkqKKhUbm6usrOTlJbmU3LyWSUk1EnqtqtZuglBIE1DQ2UaGChQT0+62tuH1NrapsbGenV3c3dfCLBxe2laWlXgrqsJE/5T3BrQOAImCBBgmTAlakQAAQQQQMAwgbq6nwWCrPb2nYZVTrluFcjLK1d+vvOOrSxlZHiUltalxMRGeb3OI4kcdgnkaHCwRAMDufL5UtXT41Fnp08dHe1qbW1UR0eTXe3STcwEEhLSVF39N6qu/oqcTxrkQAABdwsQYLl7PlSHAAIIIICAsQIDA12BEMv56u/nrghjB+nywr3eBBUWjldBQZGys1OVkiIlJ/crMbFHCQmd8nhazz2a6Hd5J/FTnt9fqKGhYvX3Z6u3N0U9PX51dvaqvb1Vra2n1d3N+/Ti56chdp1WVf1VILjKzp4duyLYGQEEghIgwAqKi5MRQAABBBBAIFiBrq79gRDr6NGfBHsp5yMQNoHMzAJlZuYpPT1TaWlpSktLUkqKV8nJg0pK6lNCQpcSEtrl8Thha2fY9o2fhbLk9+dpcDBbg4Pp6u9PUX9/gnw+v3p7B9TT0xMIqFpaGtTf3xM/LHTqOoGysns0YcLfqLBwuetqoyAEELiyAAEWPyEIIIAAAgggEBWBpqY/BIKs06dficp+bILAWAWSk9OUmZmvjIwcpaWlKynJCbsSlZTkVVKSR4mJQ0pIGFBCQr8SEnrl9fbI4+mSx9MuqWus27rsuoxAIDU05DzONzKQknw+J5Dyqbu7S11dbersPKv+/l6X1U85CFwoUFBwYyC4Ki+/FxoEEDBUgADL0MFRNgIIIIAAAqYK1Nc/HQiy2tq2mdoCdSNwWQHnkca0tBylpmYEvlJSUpWamhIIwZKTE5SUJHk8Hnk8zvePHmsc/rXzXfKP+LuPf+3xDJ37O+fPnOucr6Hza/j9iRoaStDgYIKGhrznvjwaGJCGhvwaHPRrYGBIg4NDGhgYGPHVr74+nwYG+tTf7wsEUc7X4GA/U0bACoGsrBm65pqvqKrqy1b0QxMIxLMAAVY8T5/eEUAAAQQQiJHA4GDvuccKf6Te3oYYVcG2CCCAAAK2CqSklAaCK+euq8TETFvbpC8E4kqAACuuxk2zCCCAAAIIuEugt/eEjh17NPDl8zW6qziqQQABBBAwTsDjSTofXKWnjzeufgpGAIHLCxBg8dOBAAIIIIAAAjEX6Ok5fj7I6utrjnk9FIAAAgggYJ7AuHFfDHyyYE7OXPOKp2IEELiqAAHWVYk4AQEEEEAAAQSiJdDdfeR8kNXf3xqtbdkHAQQQQMBggZKSOwN3XRUWrjS4C0pHAIGrCRBgXU2Iv0cAAQQQQACBqAt0dR08H2QNDHREfX82RAABBBBwv0BZ2WdVVXW/iov/yP3FUiECCIQsQIAVMiELIIAAAggggECkBDo7950PsgYHuyO1DesigAACCBgkUF7+eY0ff78KC282qGpKRQCBUAUIsEIV5HoEEEAAAQQQiLhAR8fu80HW0JAv4vuxAQIIIICA+wQqK/88EFzl5y91X3FUhAACERcgwIo4MRsggAACCCCAQLgE2tt3nQ+y/P6BcC3LOggggAACrhXwqKrqrwKPCublLXRtlRSGAAKRFyDAirwxOyCAAAIIIIBAmAXa2rafD7Ikf5hXZzkEEEAAgVgLeL0p54MrPlUw1tNgfwTcIUCA5Y45UAUCCCCAAAIIjEGgtfU91dc/qfr6p8WnFo4BkEsQQAABlwkkJmadD66ysma4rDrKQQCBWAoQYMVSn70RQAABBBBAICwCPT3HAiFWXd1T6uo6EJY1WQQBBBBAIHoCyckFGjfurwLvuMrIqInexuyEAALGCBBgGTMqCkUAAQQQQACBqwk4n1Q4HGS1tGy42un8PQIIIIBAjAVSU8vOB1dpaeNjXA3bI4CAmwUIsNw8HWpDAAEEEEAAgTELNDQ8p/r6p3Tq1ItjXoMLEUAAAQQiI5CbW6vKyvtUUXGfkpOLI7MJqyKAgFUCBFhWjZNmEEAAAQQQQOBigbNn3wo8WujcmTU05AMIAQQQQCCGAmVlfxwIrkpLPxvDKtgaAQRMFCDAMnFq1IwAAggggAACQQt0du4NBFknTjytnp76oK/nAgQQQACBsQmkpJQE7rRygqucnAVjW4SrEEAg7gUIsOL+RwAABBBAAAEE4kugr685cDeW83hhW9u2+GqebhFAAIEoCvCYYBSx2QqBOBAgwIqDIdMiAggggAACCFxa4MSJXwTuyjpzZg1ECCCAAAJhEuAxwTBBsgwCCFwgQIDFDwQCCCCAAAIIxL1Ac/Obamh4NvDV23si7j0AQAABBIIV4DHBYMU4HwEEghUgwApWjPMRQAABBBBAwFqB/v6280FWY+PvrO2TxhBAAIFwCfCYYLgkWQcBBK4mQIB1NSH+HgEEEEAAAQTiUqCt7f3zYVZn5764NKBpBBBA4FICXm+KSks/o4qKP+HTBPkRQQCBqAkQYEWNmo0QQAABBBBAwEQBv3/wfJDlPGLo/J4DAQQQiEeB/PwlKiu7RyUln1FGxjXxSEDPCCAQQwECrBjiszUCCCCAAAIImCXg3Ik1/K4s5w4tDgQQQMB2ASeocgIrJ7hyAiwOBBBAIFYCBFixkmdfBBBAAAEEEDBawHlH1nCY5bw7iwMBBBCwRWD4EUEntHIeFXR+z4EAAgjEWoAAK9YTYH8EEEAAAQQQMFrA+dTC4SDL+TRDDgQQQMBUAR4RNHVy1I1AfAgQYMXHnOkSAQQQQAABBKIg0Nq6RY2Nr+rMmdU6e/adKOzIFggggEBoAjwiGJofVyOAQPQECLCiZ81OCCCAAAIIIBBHAu3tOwJhVmPjajU3r4ujzmkVAQTcLsAjgm6fEPUhgMClBAiw+LlAAAEEEEAAAQQiLNDRsTtwV5YTZjnfORBAAIFoCyQm5qio6GYVFt6soqLb+BTBaA+A/RBAIGQBAqyQCVkAAQQQQAABBBAYvUBX18ELwqyhob7RX8yZCCCAQBACGRmTzgVWHwVXSUn5QVzNqQgggIC7BAiw3DUPqkEAAQQQQACBOBLo6Tl+/q4s586sgYHOOOqeVhFAIBICeXmLAmHVR1/LI7EFayKAAAIxESDAigk7myKAAAIIIIAAAhcK+HynLgiz+vrOQoQAAghcVcDrTVNx8crzoVVW1syrXsMJCCCAgIkCBFgmTo2aEUAAAQQQQMBqgf7+VjU1rVNz8xuB7x0du6zul+YQQCA4gbS0qgseDUxJKQ1uAc5GAAEEDBQgwDJwaJSMAAIIIIAAAvEl0Nb23gWB1uBgd3wB0C0CCCgnZ975u6ycl7F7PImoIIAAAnElQIAVV+OmWQQQQAABBBAwXcDnazx/Z5Zzh1Zn517TW6J+BBC4hEBqarkKCpYpP3+JCgqWKitrFk4IIIBAXAsQYMX1+GkeAQQQQAABBEwXaGnZeMHdWX7/gOktUT8CcStQVHSrCgpuPB9aSd64taBxBBBA4GIBAix+JhBAAAEEEEAAAUsEenrqL7g7q7v7sCWd0QYCdgpkZc3QcGjl3GWVlFRgZ6N0hQACCIRBgAArDIgsgQACCCCAAAIIuFGguXl94O6s1tYtamvbIp/vjBvLpCYE4kYgKSk3EFgVF39K+flLlZFREze90ygCCCAQqgABVqiCXI8AAggggAACCBgg4PcPqqXlXbW2bg4EWs5XV9dBAyqnRATMFnDeYeWEVs5XXt5Cs5uhegQQQCCGAgRYMcRnawQQQAABBBBAIJYCnZ371NKyIRBqtbRsVlvb+7Esh70RMF4gMTFHeXnXBYKq3NzrVFi4QgkJGcb3RQMIIICAGwQIsNwwBWpAAAEEEEAAAQRcINDf3xoItM6e/ejLeexwYKDTBZVRAgLuFMjNrT0fVjmBVWbmFHcWSlUIIICABQIEWBYMkRYQQAABBBBAAIFICbS2bj0fajnhVk9PXaS2Yl0EXC3gvK9q+M4qJ6xy7rSSPK6umeIQQAABmwQIsGyaJr0ggAACCCCAAAIRFvD5TqmtbZva2rarvX174NddXQcivCvLIxBdgZSU4sAjgMNBlfM9KSkvukWwGwIIIIDABQIEWPxAIIAAAggggAACCIQkMDjYdT7UcgItJ9hyvvz+oZDW5WIEoiGQllalrKwZys6eqZyc+YHQKj29OhpbswcCCCCAQBACBFhBYHEqAggggAACCCCAwOgF2tt3BO7UGhlq9fe3jX4BzkQgjAIpKSXKypp5PqzKzPwotEpMzA7jLiyFAAIIIBApAQKsSMmyLgIIIIAAAggggMAnBLq7D18QajmfhNjVdUgSd2vx4xIeAedRPyeYGg6ohr8nJxeGZwNWQQABBBCIiQABVkzY2RQBBBBAAAEEEEBgpEB395FAkNXdfegT3/kkRH5WLiWQkJDxibupnDusUlPLAUMAAQQQsFCAAMvCodISAggggAACCCBgk4DPd/qSwZYTePl8jTa1Si8jBJxH+9LTxyst7eMv5/fp6RMCf+Y8EsiBAAIIIBA/AgRY8TNrOkUAAQQQQAABBKwT6O9vvyDc6u09od7ek+rtbZDP99HX4GCvdX3b0JDzSN9wOJWR8VEo5XwNh1Z86p8NU6YHBBBAIHwCBFjhs2QlBBBAAAEEEEAAARcK9Pe3BIKsnp6Tge8jw62Rf+Z8miJHaAIJCZlKSSlQUlK+kpM/+j7867S0ygtCKucRQA4EEEAAAQRGK0CANVopzkMAAQQQQAABBBCwWmBgoD0Qbjl3cA0HXX19zRoc7NTAQIecd3GN/LXzZ87v+/s7NDTUY5VNQkLa+QDq4iDKCaQuF1J5vclWOdAMAggggIB7BAiw3DMLKkEAAQQQQAABBBAwVMDvHwyEXB8FXB8FXsPh1sWhl3Pu8Jf08a9H/rnz65F/NzQ0cP6ai//OIfN60+SETomJ6ed/7fzZyN87f3/xnw3/fvjvhr97vUmGToKyEU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VBeINsAAAoLSURBVA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Q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Q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IMCydbL0hQACCCCAAAIIIIAAAggggAACCFgiQIBlySBpAwEEEEAAAQQQQAABBBBAAAEEELBVgADL1snSFwIIIIAAAggggAACCCCAAAIIIGCJAAGWJYOkDQQQQAABBBBAAAEEEEAAAQQQQMBWAQIsWydLXwgggAACCCCAAAIIIIAAAggggIAlAgRYlgySNhBAAAEEEEAAAQQQQAABBBBAAAFbBQiwbJ0sfSGAAAIIIIAAAggggAACCCCAAAKWCBBgWTJI2kAAAQQQQAABBBBAAAEEEEAAAQRsFSDAsnWy9IUAAggggAACCCCAAAIIIIAAAghYIkCAZckgaQMBBBBAAAEEEEAAAQQQQAABBBCwVYAAy9bJ0hcCCCCAAAIIIIAAAggggAACCCBgiQABliWDpA0EEEAAAQQQQAABBBBAAAEEEEDAVgECLFsnS18IIIAAAggggAACCCCAAAIIIICAJQIEWJYMkjYQQAABBBBAAAEEEEAAAQQQQAABWwUIsGydLH0hgAACCCCAAAIIIIAAAggggAAClggQYFkySNpAAAEEEEAAAQQQQAABBBBAAAEEbBUgwLJ1svSFAAIIIIAAAggggAACCCCAAAIIWCJAgGXJIGkDAQQQQAABBBBAAAEEEEAAAQQQsFWAAMvWydIXAggggAACCCCAAAIIIIAAAgggYIkAAZYlg6QNBBBAAAEEEEAAAQQQQAABBBBAwFYBAixbJ0tfCCCAAAIIIIAAAggggAACCCCAgCUCBFiWDJI2EEAAAQQQQAABBBBAAAEEEEAAAVsFCLBsnSx9IYAAAggggAACCCCAAAIIIIAAApYIEGBZMkjaQAABBBBAAAEEEEAAAQQQQAABBGwV+P8BhAg67xn0DHE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15" name="Chart 2" title="Діаграма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15454"/>
              </p:ext>
            </p:extLst>
          </p:nvPr>
        </p:nvGraphicFramePr>
        <p:xfrm>
          <a:off x="0" y="1915735"/>
          <a:ext cx="4921404" cy="284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7975" y="1213746"/>
            <a:ext cx="5825196" cy="27238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uk-UA" sz="1000" smtClean="0"/>
              <a:t>м</a:t>
            </a:r>
            <a:r>
              <a:rPr lang="uk-UA" sz="1000"/>
              <a:t>. Збараж – </a:t>
            </a:r>
            <a:r>
              <a:rPr lang="uk-UA" sz="1000" smtClean="0"/>
              <a:t>331,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uk-UA" sz="1000" smtClean="0"/>
              <a:t>Базаринський </a:t>
            </a:r>
            <a:r>
              <a:rPr lang="uk-UA" sz="1000"/>
              <a:t>таростинський округ – </a:t>
            </a:r>
            <a:r>
              <a:rPr lang="uk-UA" sz="1000" smtClean="0"/>
              <a:t>21,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Вищелуб'янський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27,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Гніздичненський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80,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Іванчанський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30,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Колоднянський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45,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Красносільський старостинський округ – 42,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 smtClean="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 smtClean="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 smtClean="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 smtClean="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 smtClean="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ru-RU" sz="1000" smtClean="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Максимівський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16,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Новиківський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51,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Синявський старостинський округ – 27,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Стриївський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13,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Черниховецький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35, 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ru-RU" sz="1000" smtClean="0"/>
              <a:t>Шимківецький старостинський округ </a:t>
            </a:r>
            <a:r>
              <a:rPr lang="ru-RU" sz="1000"/>
              <a:t>– </a:t>
            </a:r>
            <a:r>
              <a:rPr lang="ru-RU" sz="1000" smtClean="0"/>
              <a:t>64.</a:t>
            </a:r>
            <a:endParaRPr lang="uk-UA" sz="1000" smtClean="0"/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uk-UA" sz="1000" smtClean="0"/>
              <a:t> </a:t>
            </a:r>
            <a:endParaRPr lang="uk-UA" sz="1000"/>
          </a:p>
          <a:p>
            <a:pPr algn="ctr"/>
            <a:endParaRPr lang="uk-UA" sz="100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222990"/>
              </p:ext>
            </p:extLst>
          </p:nvPr>
        </p:nvGraphicFramePr>
        <p:xfrm>
          <a:off x="3140926" y="2170014"/>
          <a:ext cx="4925121" cy="2882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614312ad6_0_0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25614312ad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5614312ad6_0_0"/>
          <p:cNvSpPr txBox="1">
            <a:spLocks noGrp="1"/>
          </p:cNvSpPr>
          <p:nvPr>
            <p:ph type="title"/>
          </p:nvPr>
        </p:nvSpPr>
        <p:spPr>
          <a:xfrm>
            <a:off x="419762" y="119043"/>
            <a:ext cx="83044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Демографічна характеристика респондентів</a:t>
            </a:r>
            <a:endParaRPr/>
          </a:p>
        </p:txBody>
      </p:sp>
      <p:pic>
        <p:nvPicPr>
          <p:cNvPr id="97" name="Google Shape;97;g25614312ad6_0_0"/>
          <p:cNvPicPr preferRelativeResize="0"/>
          <p:nvPr/>
        </p:nvPicPr>
        <p:blipFill rotWithShape="1">
          <a:blip r:embed="rId4">
            <a:alphaModFix/>
          </a:blip>
          <a:srcRect l="62196" t="35916"/>
          <a:stretch/>
        </p:blipFill>
        <p:spPr>
          <a:xfrm>
            <a:off x="397512" y="2989606"/>
            <a:ext cx="1947747" cy="17047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251865"/>
              </p:ext>
            </p:extLst>
          </p:nvPr>
        </p:nvGraphicFramePr>
        <p:xfrm>
          <a:off x="-2046334" y="1239058"/>
          <a:ext cx="5907365" cy="413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340774"/>
              </p:ext>
            </p:extLst>
          </p:nvPr>
        </p:nvGraphicFramePr>
        <p:xfrm>
          <a:off x="-77179" y="4828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0908368"/>
              </p:ext>
            </p:extLst>
          </p:nvPr>
        </p:nvGraphicFramePr>
        <p:xfrm>
          <a:off x="4060993" y="1262227"/>
          <a:ext cx="5232400" cy="3080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6"/>
          <p:cNvPicPr preferRelativeResize="0"/>
          <p:nvPr/>
        </p:nvPicPr>
        <p:blipFill rotWithShape="1">
          <a:blip r:embed="rId3">
            <a:alphaModFix/>
          </a:blip>
          <a:srcRect l="62883" t="42199"/>
          <a:stretch/>
        </p:blipFill>
        <p:spPr>
          <a:xfrm>
            <a:off x="7017124" y="0"/>
            <a:ext cx="2126874" cy="1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483221" y="190535"/>
            <a:ext cx="8290658" cy="75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Демографічна характеристика респондентів</a:t>
            </a:r>
            <a:endParaRPr sz="2000" b="1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553023"/>
              </p:ext>
            </p:extLst>
          </p:nvPr>
        </p:nvGraphicFramePr>
        <p:xfrm>
          <a:off x="1371386" y="2053561"/>
          <a:ext cx="7657401" cy="2943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502547"/>
              </p:ext>
            </p:extLst>
          </p:nvPr>
        </p:nvGraphicFramePr>
        <p:xfrm>
          <a:off x="-6287" y="681960"/>
          <a:ext cx="6788749" cy="304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7"/>
          <p:cNvPicPr preferRelativeResize="0"/>
          <p:nvPr/>
        </p:nvPicPr>
        <p:blipFill rotWithShape="1">
          <a:blip r:embed="rId4">
            <a:alphaModFix/>
          </a:blip>
          <a:srcRect l="62891" b="69412"/>
          <a:stretch/>
        </p:blipFill>
        <p:spPr>
          <a:xfrm>
            <a:off x="5818937" y="4387"/>
            <a:ext cx="3436575" cy="1593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7"/>
          <p:cNvSpPr txBox="1"/>
          <p:nvPr/>
        </p:nvSpPr>
        <p:spPr>
          <a:xfrm>
            <a:off x="265099" y="813626"/>
            <a:ext cx="617954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smtClean="0">
                <a:solidFill>
                  <a:srgbClr val="0070C0"/>
                </a:solidFill>
              </a:rPr>
              <a:t>Я</a:t>
            </a:r>
            <a:r>
              <a:rPr lang="en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кісн</a:t>
            </a:r>
            <a:r>
              <a:rPr lang="uk-UA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е</a:t>
            </a:r>
            <a:r>
              <a:rPr lang="en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дослідженн</a:t>
            </a:r>
            <a:r>
              <a:rPr lang="uk-UA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я</a:t>
            </a:r>
            <a:r>
              <a:rPr lang="en" sz="1400" b="1" i="0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i="1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(фокус групи, </a:t>
            </a:r>
            <a:r>
              <a:rPr lang="en" sz="1400" i="1" u="none" strike="noStrike" cap="none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червень </a:t>
            </a:r>
            <a:r>
              <a:rPr lang="en" sz="140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2023 р.):</a:t>
            </a:r>
            <a:endParaRPr sz="140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Google Shape;119;p27"/>
          <p:cNvGrpSpPr/>
          <p:nvPr/>
        </p:nvGrpSpPr>
        <p:grpSpPr>
          <a:xfrm>
            <a:off x="344507" y="1496859"/>
            <a:ext cx="8487750" cy="3059065"/>
            <a:chOff x="41" y="0"/>
            <a:chExt cx="8487750" cy="3059065"/>
          </a:xfrm>
        </p:grpSpPr>
        <p:sp>
          <p:nvSpPr>
            <p:cNvPr id="120" name="Google Shape;120;p27"/>
            <p:cNvSpPr/>
            <p:nvPr/>
          </p:nvSpPr>
          <p:spPr>
            <a:xfrm>
              <a:off x="6308" y="0"/>
              <a:ext cx="3966238" cy="1065600"/>
            </a:xfrm>
            <a:prstGeom prst="rect">
              <a:avLst/>
            </a:prstGeom>
            <a:solidFill>
              <a:srgbClr val="4185F2"/>
            </a:solid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7"/>
            <p:cNvSpPr txBox="1"/>
            <p:nvPr/>
          </p:nvSpPr>
          <p:spPr>
            <a:xfrm>
              <a:off x="6308" y="0"/>
              <a:ext cx="3966238" cy="10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48750" rIns="85325" bIns="48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надавачі соціальних </a:t>
              </a:r>
              <a:r>
                <a:rPr lang="en" sz="1200" b="0" i="0" u="none" strike="noStrike" cap="none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послуг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7"/>
            <p:cNvSpPr/>
            <p:nvPr/>
          </p:nvSpPr>
          <p:spPr>
            <a:xfrm>
              <a:off x="41" y="1078548"/>
              <a:ext cx="3966238" cy="1980517"/>
            </a:xfrm>
            <a:prstGeom prst="rect">
              <a:avLst/>
            </a:prstGeom>
            <a:solidFill>
              <a:srgbClr val="CDD8FB">
                <a:alpha val="89803"/>
              </a:srgbClr>
            </a:solidFill>
            <a:ln w="25400" cap="flat" cmpd="sng">
              <a:solidFill>
                <a:srgbClr val="CDD8F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7"/>
            <p:cNvSpPr txBox="1"/>
            <p:nvPr/>
          </p:nvSpPr>
          <p:spPr>
            <a:xfrm>
              <a:off x="41" y="1078548"/>
              <a:ext cx="3966238" cy="1980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85325" bIns="96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•"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7"/>
            <p:cNvSpPr/>
            <p:nvPr/>
          </p:nvSpPr>
          <p:spPr>
            <a:xfrm>
              <a:off x="4521553" y="12948"/>
              <a:ext cx="3966238" cy="1065600"/>
            </a:xfrm>
            <a:prstGeom prst="rect">
              <a:avLst/>
            </a:prstGeom>
            <a:solidFill>
              <a:srgbClr val="4185F2"/>
            </a:solidFill>
            <a:ln w="25400" cap="flat" cmpd="sng">
              <a:solidFill>
                <a:srgbClr val="4185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7"/>
            <p:cNvSpPr txBox="1"/>
            <p:nvPr/>
          </p:nvSpPr>
          <p:spPr>
            <a:xfrm>
              <a:off x="4521553" y="12948"/>
              <a:ext cx="3966238" cy="10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48750" rIns="85325" bIns="48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отримувачі соціальних </a:t>
              </a:r>
              <a:r>
                <a:rPr lang="en" sz="1200" b="0" i="0" u="none" strike="noStrike" cap="none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послуг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7"/>
            <p:cNvSpPr/>
            <p:nvPr/>
          </p:nvSpPr>
          <p:spPr>
            <a:xfrm>
              <a:off x="4521553" y="1078548"/>
              <a:ext cx="3966238" cy="1980517"/>
            </a:xfrm>
            <a:prstGeom prst="rect">
              <a:avLst/>
            </a:prstGeom>
            <a:solidFill>
              <a:srgbClr val="CDD8FB">
                <a:alpha val="89803"/>
              </a:srgbClr>
            </a:solidFill>
            <a:ln w="25400" cap="flat" cmpd="sng">
              <a:solidFill>
                <a:srgbClr val="CDD8F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7"/>
            <p:cNvSpPr txBox="1"/>
            <p:nvPr/>
          </p:nvSpPr>
          <p:spPr>
            <a:xfrm>
              <a:off x="4521553" y="1078548"/>
              <a:ext cx="3966238" cy="1980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85325" bIns="96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•"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44507" y="2749629"/>
            <a:ext cx="3966238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0000" indent="-180000" defTabSz="360000" fontAlgn="base">
              <a:buFont typeface="Arial" panose="020B0604020202020204" pitchFamily="34" charset="0"/>
              <a:buChar char="•"/>
            </a:pPr>
            <a:r>
              <a:rPr lang="uk-UA" sz="1200" smtClean="0">
                <a:latin typeface="+mn-lt"/>
              </a:rPr>
              <a:t>Центр </a:t>
            </a:r>
            <a:r>
              <a:rPr lang="uk-UA" sz="1200">
                <a:latin typeface="+mn-lt"/>
              </a:rPr>
              <a:t>надання соціальних </a:t>
            </a:r>
            <a:r>
              <a:rPr lang="uk-UA" sz="1200" smtClean="0">
                <a:latin typeface="+mn-lt"/>
              </a:rPr>
              <a:t>послуг;</a:t>
            </a:r>
            <a:endParaRPr lang="uk-UA" sz="1200">
              <a:latin typeface="+mn-lt"/>
            </a:endParaRPr>
          </a:p>
          <a:p>
            <a:pPr marL="180000" indent="-180000" defTabSz="360000" fontAlgn="base">
              <a:buFont typeface="Arial" panose="020B0604020202020204" pitchFamily="34" charset="0"/>
              <a:buChar char="•"/>
            </a:pPr>
            <a:r>
              <a:rPr lang="uk-UA" sz="1200" smtClean="0">
                <a:latin typeface="+mn-lt"/>
              </a:rPr>
              <a:t>Служба </a:t>
            </a:r>
            <a:r>
              <a:rPr lang="uk-UA" sz="1200">
                <a:latin typeface="+mn-lt"/>
              </a:rPr>
              <a:t>у справах </a:t>
            </a:r>
            <a:r>
              <a:rPr lang="uk-UA" sz="1200" smtClean="0">
                <a:latin typeface="+mn-lt"/>
              </a:rPr>
              <a:t>дітей;</a:t>
            </a:r>
            <a:endParaRPr lang="uk-UA" sz="1200">
              <a:latin typeface="+mn-lt"/>
            </a:endParaRPr>
          </a:p>
          <a:p>
            <a:pPr marL="180000" indent="-180000" defTabSz="360000" fontAlgn="base">
              <a:buFont typeface="Arial" panose="020B0604020202020204" pitchFamily="34" charset="0"/>
              <a:buChar char="•"/>
            </a:pPr>
            <a:r>
              <a:rPr lang="uk-UA" sz="1200" smtClean="0">
                <a:latin typeface="+mn-lt"/>
              </a:rPr>
              <a:t>Відділ </a:t>
            </a:r>
            <a:r>
              <a:rPr lang="uk-UA" sz="1200">
                <a:latin typeface="+mn-lt"/>
              </a:rPr>
              <a:t>охорони здоров’я та соціального захисту </a:t>
            </a:r>
            <a:r>
              <a:rPr lang="uk-UA" sz="1200" smtClean="0">
                <a:latin typeface="+mn-lt"/>
              </a:rPr>
              <a:t>населення.</a:t>
            </a:r>
            <a:endParaRPr lang="uk-UA" sz="120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6019" y="2663413"/>
            <a:ext cx="3966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fontAlgn="base">
              <a:buFont typeface="Arial" panose="020B0604020202020204" pitchFamily="34" charset="0"/>
              <a:buChar char="•"/>
            </a:pPr>
            <a:r>
              <a:rPr lang="uk-UA" sz="1200">
                <a:latin typeface="+mn-lt"/>
              </a:rPr>
              <a:t>одинока людина похилого віку;</a:t>
            </a:r>
          </a:p>
          <a:p>
            <a:pPr marL="180000" indent="-180000" fontAlgn="base">
              <a:buFont typeface="Arial" panose="020B0604020202020204" pitchFamily="34" charset="0"/>
              <a:buChar char="•"/>
            </a:pPr>
            <a:r>
              <a:rPr lang="uk-UA" sz="1200">
                <a:latin typeface="+mn-lt"/>
              </a:rPr>
              <a:t>людина похилого віку;</a:t>
            </a:r>
          </a:p>
          <a:p>
            <a:pPr marL="180000" indent="-180000" fontAlgn="base">
              <a:buFont typeface="Arial" panose="020B0604020202020204" pitchFamily="34" charset="0"/>
              <a:buChar char="•"/>
            </a:pPr>
            <a:r>
              <a:rPr lang="uk-UA" sz="1200">
                <a:latin typeface="+mn-lt"/>
              </a:rPr>
              <a:t>опікун дитини-сироти;</a:t>
            </a:r>
          </a:p>
          <a:p>
            <a:pPr marL="180000" indent="-180000" fontAlgn="base">
              <a:buFont typeface="Arial" panose="020B0604020202020204" pitchFamily="34" charset="0"/>
              <a:buChar char="•"/>
            </a:pPr>
            <a:r>
              <a:rPr lang="uk-UA" sz="1200">
                <a:latin typeface="+mn-lt"/>
              </a:rPr>
              <a:t>внутрішньо переміщена особа, опікун дитини-сироти;</a:t>
            </a:r>
          </a:p>
          <a:p>
            <a:pPr marL="180000" indent="-180000" fontAlgn="base">
              <a:buFont typeface="Arial" panose="020B0604020202020204" pitchFamily="34" charset="0"/>
              <a:buChar char="•"/>
            </a:pPr>
            <a:r>
              <a:rPr lang="uk-UA" sz="1200">
                <a:latin typeface="+mn-lt"/>
              </a:rPr>
              <a:t>багатодітна </a:t>
            </a:r>
            <a:r>
              <a:rPr lang="uk-UA" sz="1200" smtClean="0">
                <a:latin typeface="+mn-lt"/>
              </a:rPr>
              <a:t>мати, </a:t>
            </a:r>
            <a:r>
              <a:rPr lang="uk-UA" sz="1200">
                <a:latin typeface="+mn-lt"/>
              </a:rPr>
              <a:t>яка виховує дітей з інвалідністю, член сім'ї учасника війни;</a:t>
            </a:r>
          </a:p>
          <a:p>
            <a:pPr marL="180000" indent="-180000" fontAlgn="base">
              <a:buFont typeface="Arial" panose="020B0604020202020204" pitchFamily="34" charset="0"/>
              <a:buChar char="•"/>
            </a:pPr>
            <a:r>
              <a:rPr lang="uk-UA" sz="1200">
                <a:latin typeface="+mn-lt"/>
              </a:rPr>
              <a:t>дружина безвісти зниклого учасника війни.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>
            <a:off x="483221" y="219730"/>
            <a:ext cx="82371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Ефективність роботи соціальних служб ТГ</a:t>
            </a:r>
            <a:endParaRPr sz="2000" b="1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5" name="Google Shape;135;p28"/>
          <p:cNvPicPr preferRelativeResize="0"/>
          <p:nvPr/>
        </p:nvPicPr>
        <p:blipFill rotWithShape="1">
          <a:blip r:embed="rId3">
            <a:alphaModFix/>
          </a:blip>
          <a:srcRect t="2685"/>
          <a:stretch/>
        </p:blipFill>
        <p:spPr>
          <a:xfrm>
            <a:off x="2928725" y="-22303"/>
            <a:ext cx="6215276" cy="340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7" name="Google Shape;137;p28"/>
          <p:cNvGraphicFramePr/>
          <p:nvPr>
            <p:extLst>
              <p:ext uri="{D42A27DB-BD31-4B8C-83A1-F6EECF244321}">
                <p14:modId xmlns:p14="http://schemas.microsoft.com/office/powerpoint/2010/main" val="2327123354"/>
              </p:ext>
            </p:extLst>
          </p:nvPr>
        </p:nvGraphicFramePr>
        <p:xfrm>
          <a:off x="197550" y="943093"/>
          <a:ext cx="6115550" cy="902675"/>
        </p:xfrm>
        <a:graphic>
          <a:graphicData uri="http://schemas.openxmlformats.org/drawingml/2006/table">
            <a:tbl>
              <a:tblPr firstRow="1" bandRow="1">
                <a:noFill/>
                <a:tableStyleId>{2E064161-CC68-487F-A171-E5E8653AD8E3}</a:tableStyleId>
              </a:tblPr>
              <a:tblGrid>
                <a:gridCol w="230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strike="noStrike" cap="none"/>
                        <a:t>за послугами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strike="noStrike" cap="none"/>
                        <a:t>«Не знають»/«Не звертались»</a:t>
                      </a:r>
                      <a:endParaRPr sz="1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strike="noStrike" cap="none"/>
                        <a:t>«Звертались»</a:t>
                      </a:r>
                      <a:endParaRPr sz="1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Центр надання соціальних послуг </a:t>
                      </a:r>
                      <a:endParaRPr sz="1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uk-UA" sz="1000" u="none" strike="noStrike" cap="none" smtClean="0"/>
                        <a:t>64</a:t>
                      </a:r>
                      <a:r>
                        <a:rPr lang="en" sz="1000" u="none" strike="noStrike" cap="none" smtClean="0"/>
                        <a:t>%, </a:t>
                      </a:r>
                      <a:endParaRPr sz="1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 smtClean="0"/>
                        <a:t>36</a:t>
                      </a:r>
                      <a:r>
                        <a:rPr lang="en" sz="1000" u="none" strike="noStrike" cap="none" smtClean="0"/>
                        <a:t>%</a:t>
                      </a:r>
                      <a:endParaRPr sz="10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uk-UA" sz="1000" u="none" strike="noStrike" cap="none" smtClean="0"/>
                        <a:t>Громадська</a:t>
                      </a:r>
                      <a:r>
                        <a:rPr lang="uk-UA" sz="1000" u="none" strike="noStrike" cap="none" baseline="0" smtClean="0"/>
                        <a:t> </a:t>
                      </a:r>
                      <a:r>
                        <a:rPr lang="uk-UA" sz="1000" u="none" strike="noStrike" cap="none" baseline="0" smtClean="0">
                          <a:solidFill>
                            <a:schemeClr val="tx1"/>
                          </a:solidFill>
                        </a:rPr>
                        <a:t>організація</a:t>
                      </a:r>
                      <a:endParaRPr sz="10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uk-UA" sz="1000" u="none" strike="noStrike" cap="none" smtClean="0"/>
                        <a:t>68,2</a:t>
                      </a:r>
                      <a:r>
                        <a:rPr lang="en" sz="1000" u="none" strike="noStrike" cap="none" smtClean="0"/>
                        <a:t>%</a:t>
                      </a:r>
                      <a:endParaRPr sz="1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 smtClean="0"/>
                        <a:t>31,8</a:t>
                      </a:r>
                      <a:r>
                        <a:rPr lang="en" sz="1000" u="none" strike="noStrike" cap="none" smtClean="0"/>
                        <a:t>%</a:t>
                      </a:r>
                      <a:endParaRPr sz="10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808113"/>
              </p:ext>
            </p:extLst>
          </p:nvPr>
        </p:nvGraphicFramePr>
        <p:xfrm>
          <a:off x="197551" y="2146300"/>
          <a:ext cx="8247949" cy="2676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"/>
          <p:cNvSpPr txBox="1">
            <a:spLocks noGrp="1"/>
          </p:cNvSpPr>
          <p:nvPr>
            <p:ph type="title"/>
          </p:nvPr>
        </p:nvSpPr>
        <p:spPr>
          <a:xfrm>
            <a:off x="483221" y="219730"/>
            <a:ext cx="82371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solidFill>
                  <a:srgbClr val="DF9663"/>
                </a:solidFill>
                <a:latin typeface="Tahoma"/>
                <a:ea typeface="Tahoma"/>
                <a:cs typeface="Tahoma"/>
                <a:sym typeface="Tahoma"/>
              </a:rPr>
              <a:t>Ефективність роботи соціальних служб ТГ</a:t>
            </a:r>
            <a:endParaRPr sz="2000" b="1">
              <a:solidFill>
                <a:srgbClr val="DF966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 t="2685"/>
          <a:stretch/>
        </p:blipFill>
        <p:spPr>
          <a:xfrm>
            <a:off x="2928725" y="-22303"/>
            <a:ext cx="6215276" cy="340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6" cy="64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p1"/>
          <p:cNvGraphicFramePr/>
          <p:nvPr>
            <p:extLst>
              <p:ext uri="{D42A27DB-BD31-4B8C-83A1-F6EECF244321}">
                <p14:modId xmlns:p14="http://schemas.microsoft.com/office/powerpoint/2010/main" val="2884364371"/>
              </p:ext>
            </p:extLst>
          </p:nvPr>
        </p:nvGraphicFramePr>
        <p:xfrm>
          <a:off x="197550" y="943093"/>
          <a:ext cx="6115550" cy="1158270"/>
        </p:xfrm>
        <a:graphic>
          <a:graphicData uri="http://schemas.openxmlformats.org/drawingml/2006/table">
            <a:tbl>
              <a:tblPr firstRow="1" bandRow="1">
                <a:noFill/>
                <a:tableStyleId>{2E064161-CC68-487F-A171-E5E8653AD8E3}</a:tableStyleId>
              </a:tblPr>
              <a:tblGrid>
                <a:gridCol w="271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за послугами</a:t>
                      </a:r>
                      <a:endParaRPr sz="1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strike="noStrike" cap="none"/>
                        <a:t>«Не знають»/«Не звертались»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strike="noStrike" cap="none"/>
                        <a:t>«Звертались»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uk-UA" sz="1000" u="none" strike="noStrike" cap="none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Відділ</a:t>
                      </a:r>
                      <a:r>
                        <a:rPr lang="uk-UA" sz="1000" u="none" strike="noStrike" cap="none" baseline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охорони здоров</a:t>
                      </a:r>
                      <a:r>
                        <a:rPr lang="en-US" sz="1000" u="none" strike="noStrike" cap="none" baseline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’</a:t>
                      </a:r>
                      <a:r>
                        <a:rPr lang="uk-UA" sz="1000" u="none" strike="noStrike" cap="none" baseline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я та  соціального захисту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 smtClean="0"/>
                        <a:t>47,7</a:t>
                      </a:r>
                      <a:r>
                        <a:rPr lang="en" sz="1000" u="none" strike="noStrike" cap="none" smtClean="0"/>
                        <a:t>%</a:t>
                      </a:r>
                      <a:endParaRPr sz="1000" b="0" i="0" u="none" strike="noStrike" cap="none">
                        <a:solidFill>
                          <a:srgbClr val="11182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 smtClean="0"/>
                        <a:t>52,3</a:t>
                      </a:r>
                      <a:r>
                        <a:rPr lang="en" sz="1000" u="none" strike="noStrike" cap="none" smtClean="0"/>
                        <a:t>%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Служба у справах </a:t>
                      </a:r>
                      <a:r>
                        <a:rPr lang="en" sz="1000" u="none" strike="noStrike" cap="none" smtClean="0"/>
                        <a:t>дітей</a:t>
                      </a:r>
                      <a:endParaRPr lang="uk-UA" sz="1000" u="none" strike="noStrike" cap="none" smtClean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 smtClean="0"/>
                        <a:t>65,9</a:t>
                      </a:r>
                      <a:r>
                        <a:rPr lang="en" sz="1000" u="none" strike="noStrike" cap="none" smtClean="0"/>
                        <a:t>%</a:t>
                      </a:r>
                      <a:endParaRPr sz="1000" b="0" i="0" u="none" strike="noStrike" cap="none">
                        <a:solidFill>
                          <a:srgbClr val="11182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 smtClean="0"/>
                        <a:t>34,1</a:t>
                      </a:r>
                      <a:r>
                        <a:rPr lang="en" sz="1000" u="none" strike="noStrike" cap="none" smtClean="0"/>
                        <a:t>%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963073"/>
              </p:ext>
            </p:extLst>
          </p:nvPr>
        </p:nvGraphicFramePr>
        <p:xfrm>
          <a:off x="279400" y="2199876"/>
          <a:ext cx="78803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b6bb60314_1_29"/>
          <p:cNvSpPr txBox="1"/>
          <p:nvPr/>
        </p:nvSpPr>
        <p:spPr>
          <a:xfrm>
            <a:off x="197550" y="4634869"/>
            <a:ext cx="8748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Цей проєкт реалізується Благодійною організацією «Благодійний Фонд «Стабілізейшен Суппорт Сервісез» за фінансування Агентства ООН у справах біженців (УВКБ ООН). Зміст цієї публікації є виключно відповідальністю БО «БФ «ССС» та не може використовуватися, щоб відобразити точку зору Агентства.</a:t>
            </a:r>
            <a:endParaRPr sz="1000" b="0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g25b6bb60314_1_29"/>
          <p:cNvPicPr preferRelativeResize="0"/>
          <p:nvPr/>
        </p:nvPicPr>
        <p:blipFill rotWithShape="1">
          <a:blip r:embed="rId3">
            <a:alphaModFix/>
          </a:blip>
          <a:srcRect l="62883" t="42199"/>
          <a:stretch/>
        </p:blipFill>
        <p:spPr>
          <a:xfrm>
            <a:off x="7017124" y="0"/>
            <a:ext cx="2126874" cy="1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5b6bb60314_1_29"/>
          <p:cNvSpPr txBox="1">
            <a:spLocks noGrp="1"/>
          </p:cNvSpPr>
          <p:nvPr>
            <p:ph type="title"/>
          </p:nvPr>
        </p:nvSpPr>
        <p:spPr>
          <a:xfrm>
            <a:off x="1483525" y="238125"/>
            <a:ext cx="578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solidFill>
                  <a:srgbClr val="DF9663"/>
                </a:solidFill>
              </a:rPr>
              <a:t>Відсоток звернень за соціальними послугами серед респондентів</a:t>
            </a:r>
            <a:endParaRPr sz="1400" b="1">
              <a:solidFill>
                <a:srgbClr val="DF9663"/>
              </a:solidFill>
            </a:endParaRPr>
          </a:p>
        </p:txBody>
      </p:sp>
      <p:pic>
        <p:nvPicPr>
          <p:cNvPr id="169" name="Google Shape;169;g25b6bb60314_1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218984" cy="64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g25b6bb60314_1_29"/>
          <p:cNvGrpSpPr/>
          <p:nvPr/>
        </p:nvGrpSpPr>
        <p:grpSpPr>
          <a:xfrm>
            <a:off x="6902450" y="1972938"/>
            <a:ext cx="2204949" cy="2404018"/>
            <a:chOff x="-238247" y="745392"/>
            <a:chExt cx="3525260" cy="2404018"/>
          </a:xfrm>
        </p:grpSpPr>
        <p:sp>
          <p:nvSpPr>
            <p:cNvPr id="172" name="Google Shape;172;g25b6bb60314_1_29"/>
            <p:cNvSpPr/>
            <p:nvPr/>
          </p:nvSpPr>
          <p:spPr>
            <a:xfrm>
              <a:off x="-238247" y="745392"/>
              <a:ext cx="3525260" cy="568939"/>
            </a:xfrm>
            <a:prstGeom prst="roundRect">
              <a:avLst>
                <a:gd name="adj" fmla="val 16667"/>
              </a:avLst>
            </a:prstGeom>
            <a:solidFill>
              <a:srgbClr val="FFAA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g25b6bb60314_1_29"/>
            <p:cNvSpPr txBox="1"/>
            <p:nvPr/>
          </p:nvSpPr>
          <p:spPr>
            <a:xfrm>
              <a:off x="-232744" y="749050"/>
              <a:ext cx="3314147" cy="513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Є потреба у послугах:</a:t>
              </a: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5b6bb60314_1_29"/>
            <p:cNvSpPr/>
            <p:nvPr/>
          </p:nvSpPr>
          <p:spPr>
            <a:xfrm>
              <a:off x="0" y="1307350"/>
              <a:ext cx="3081403" cy="1278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g25b6bb60314_1_29"/>
            <p:cNvSpPr txBox="1"/>
            <p:nvPr/>
          </p:nvSpPr>
          <p:spPr>
            <a:xfrm>
              <a:off x="-238247" y="1375879"/>
              <a:ext cx="3525260" cy="1773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825" tIns="12700" rIns="71100" bIns="12700" anchor="t" anchorCtr="0">
              <a:noAutofit/>
            </a:bodyPr>
            <a:lstStyle/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uk-UA" sz="1000">
                  <a:solidFill>
                    <a:schemeClr val="tx1"/>
                  </a:solidFill>
                </a:rPr>
                <a:t>тимчасового перепочинку, 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uk-UA" sz="1000">
                  <a:solidFill>
                    <a:schemeClr val="tx1"/>
                  </a:solidFill>
                </a:rPr>
                <a:t>соціальної-реабілітації, 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uk-UA" sz="1000">
                  <a:solidFill>
                    <a:schemeClr val="tx1"/>
                  </a:solidFill>
                </a:rPr>
                <a:t>денного догляду для дітей та дорослих з інвалідністю, 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uk-UA" sz="1000">
                  <a:solidFill>
                    <a:schemeClr val="tx1"/>
                  </a:solidFill>
                </a:rPr>
                <a:t>соціального супроводу та адаптації військовослужбовців та членів їхніх сімей,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uk-UA" sz="1000"/>
                <a:t>послуги психолога. </a:t>
              </a:r>
              <a:endParaRPr sz="1000" b="0" i="0" u="none" strike="noStrike" cap="none">
                <a:solidFill>
                  <a:srgbClr val="000000"/>
                </a:solidFill>
                <a:sym typeface="Arial"/>
              </a:endParaRPr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11222"/>
              </p:ext>
            </p:extLst>
          </p:nvPr>
        </p:nvGraphicFramePr>
        <p:xfrm>
          <a:off x="82550" y="931517"/>
          <a:ext cx="6756400" cy="4184520"/>
        </p:xfrm>
        <a:graphic>
          <a:graphicData uri="http://schemas.openxmlformats.org/drawingml/2006/table">
            <a:tbl>
              <a:tblPr firstRow="1" bandRow="1">
                <a:tableStyleId>{4BEC7251-FCB8-4CE9-9172-FDDBD39B90A8}</a:tableStyleId>
              </a:tblPr>
              <a:tblGrid>
                <a:gridCol w="4254500">
                  <a:extLst>
                    <a:ext uri="{9D8B030D-6E8A-4147-A177-3AD203B41FA5}">
                      <a16:colId xmlns:a16="http://schemas.microsoft.com/office/drawing/2014/main" val="2813853048"/>
                    </a:ext>
                  </a:extLst>
                </a:gridCol>
                <a:gridCol w="1315241">
                  <a:extLst>
                    <a:ext uri="{9D8B030D-6E8A-4147-A177-3AD203B41FA5}">
                      <a16:colId xmlns:a16="http://schemas.microsoft.com/office/drawing/2014/main" val="890111757"/>
                    </a:ext>
                  </a:extLst>
                </a:gridCol>
                <a:gridCol w="1186659">
                  <a:extLst>
                    <a:ext uri="{9D8B030D-6E8A-4147-A177-3AD203B41FA5}">
                      <a16:colId xmlns:a16="http://schemas.microsoft.com/office/drawing/2014/main" val="3650721798"/>
                    </a:ext>
                  </a:extLst>
                </a:gridCol>
              </a:tblGrid>
              <a:tr h="371408">
                <a:tc>
                  <a:txBody>
                    <a:bodyPr/>
                    <a:lstStyle/>
                    <a:p>
                      <a:pPr fontAlgn="b"/>
                      <a:r>
                        <a:rPr lang="uk-UA" sz="1000">
                          <a:effectLst/>
                          <a:latin typeface="+mn-lt"/>
                        </a:rPr>
                        <a:t/>
                      </a:r>
                      <a:br>
                        <a:rPr lang="uk-UA" sz="1000">
                          <a:effectLst/>
                          <a:latin typeface="+mn-lt"/>
                        </a:rPr>
                      </a:br>
                      <a:endParaRPr lang="uk-UA" sz="1000">
                        <a:effectLst/>
                        <a:latin typeface="+mn-lt"/>
                      </a:endParaRPr>
                    </a:p>
                  </a:txBody>
                  <a:tcPr marL="19367" marR="19367" marT="34860" marB="348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зверталася/вся </a:t>
                      </a:r>
                      <a:endParaRPr lang="uk-UA" sz="10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720" marR="69720" marT="34860" marB="348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Зверталася/вся</a:t>
                      </a:r>
                      <a:endParaRPr lang="uk-UA" sz="10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720" marR="69720" marT="34860" marB="348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99171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Догляд вдома, денний догляд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70,5%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29,5%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73305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Підтримане проживання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67,6%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32,4%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70821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Соціальна адаптація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76,1%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23,9%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31046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Соціальна інтеграція та реінтеграція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82,5%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17,5%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736276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Надання притулку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84,3%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15,7%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596968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Екстрене (кризове) втручання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84,4%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15,6%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56267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Консультування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57,8%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42,2%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692234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Соціальний супровід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69,3%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30,7%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027590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Представництво інтересів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81,3%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18,7%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90973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Посередництво (медіація)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85,3%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14,7%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81365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Соціальна профілактика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77,7%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22,3%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738034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Натуральна допомога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55,4%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59314"/>
                  </a:ext>
                </a:extLst>
              </a:tr>
              <a:tr h="392948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Фізичний супровід людей з інвалідністю, які мають порушення зору чи опорно-рухового апарату та пересуваються на колісних кріслах </a:t>
                      </a:r>
                      <a:endParaRPr lang="ru-RU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86,0%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14,0%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609270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Догляд та виховання дітей в умовах, наближених до сімейних</a:t>
                      </a:r>
                      <a:endParaRPr lang="ru-RU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89,3%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202575"/>
                  </a:ext>
                </a:extLst>
              </a:tr>
              <a:tr h="241814">
                <a:tc>
                  <a:txBody>
                    <a:bodyPr/>
                    <a:lstStyle/>
                    <a:p>
                      <a:pPr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Інформування</a:t>
                      </a:r>
                      <a:endParaRPr lang="uk-UA" sz="1000" b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55,9%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44,1%</a:t>
                      </a:r>
                      <a:endParaRPr lang="uk-UA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01729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1793</Words>
  <Application>Microsoft Office PowerPoint</Application>
  <PresentationFormat>Экран (16:9)</PresentationFormat>
  <Paragraphs>240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Noto Sans Symbols</vt:lpstr>
      <vt:lpstr>Calibri</vt:lpstr>
      <vt:lpstr>Tahoma</vt:lpstr>
      <vt:lpstr>Simple Light</vt:lpstr>
      <vt:lpstr>Результати соціологічного дослідження  щодо доступності та якості надання  соціальних та адміністративних послуг у Збаразькій міській територіальній громаді Тернопільської області </vt:lpstr>
      <vt:lpstr>Методологія дослідження</vt:lpstr>
      <vt:lpstr>Демографічна характеристика респондентів</vt:lpstr>
      <vt:lpstr>Демографічна характеристика респондентів</vt:lpstr>
      <vt:lpstr>Демографічна характеристика респондентів</vt:lpstr>
      <vt:lpstr>Презентация PowerPoint</vt:lpstr>
      <vt:lpstr>Ефективність роботи соціальних служб ТГ</vt:lpstr>
      <vt:lpstr>Ефективність роботи соціальних служб ТГ</vt:lpstr>
      <vt:lpstr>Відсоток звернень за соціальними послугами серед респондентів</vt:lpstr>
      <vt:lpstr>Презентация PowerPoint</vt:lpstr>
      <vt:lpstr>Презентация PowerPoint</vt:lpstr>
      <vt:lpstr>Презентация PowerPoint</vt:lpstr>
      <vt:lpstr>Презентация PowerPoint</vt:lpstr>
      <vt:lpstr>Отримання матеріальної допомоги  (державні соціальні допомоги, пільги, компенсації)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Результати соціологічного дослідження  щодо доступності та якості надання  соціальних та адміністративних послуг у Трибухівській сільській територіальній  громаді Тернопільської області </dc:title>
  <dc:creator>admin</dc:creator>
  <cp:lastModifiedBy>admin</cp:lastModifiedBy>
  <cp:revision>104</cp:revision>
  <dcterms:modified xsi:type="dcterms:W3CDTF">2023-09-01T17:38:03Z</dcterms:modified>
</cp:coreProperties>
</file>