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1" r:id="rId4"/>
    <p:sldId id="257" r:id="rId5"/>
    <p:sldId id="258" r:id="rId6"/>
    <p:sldId id="262" r:id="rId7"/>
    <p:sldId id="259" r:id="rId8"/>
    <p:sldId id="263" r:id="rId9"/>
    <p:sldId id="265" r:id="rId10"/>
    <p:sldId id="260" r:id="rId11"/>
    <p:sldId id="264" r:id="rId12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1" y="10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321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7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535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7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597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4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8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46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1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16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91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96502F7-8B90-44E4-BE04-CE907DC3FC0C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04FE50-1805-43A1-A110-730A9B42069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928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usiness.diia.gov.ua/finance/grant-dlya-inklyuzivnoyi-adaptaciyi-malogo-biznes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bu.org.ua/pershii-rozdil-albomu-bezbar-iernih-rish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bu.org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544" y="1084810"/>
            <a:ext cx="10240911" cy="4688379"/>
          </a:xfrm>
        </p:spPr>
        <p:txBody>
          <a:bodyPr>
            <a:normAutofit fontScale="90000"/>
          </a:bodyPr>
          <a:lstStyle/>
          <a:p>
            <a:r>
              <a:rPr lang="uk-UA" dirty="0"/>
              <a:t>Як бізнесу облаштувати </a:t>
            </a:r>
            <a:r>
              <a:rPr lang="uk-UA" dirty="0" err="1"/>
              <a:t>безбар’єрний</a:t>
            </a:r>
            <a:r>
              <a:rPr lang="uk-UA" dirty="0"/>
              <a:t> доступ: прості правила та можливості</a:t>
            </a:r>
          </a:p>
        </p:txBody>
      </p:sp>
    </p:spTree>
    <p:extLst>
      <p:ext uri="{BB962C8B-B14F-4D97-AF65-F5344CB8AC3E}">
        <p14:creationId xmlns:p14="http://schemas.microsoft.com/office/powerpoint/2010/main" val="7794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0000" t="19059" r="8542" b="38143"/>
          <a:stretch/>
        </p:blipFill>
        <p:spPr>
          <a:xfrm>
            <a:off x="745065" y="0"/>
            <a:ext cx="544124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292" t="18689" r="41146" b="36475"/>
          <a:stretch/>
        </p:blipFill>
        <p:spPr>
          <a:xfrm>
            <a:off x="6186310" y="-1"/>
            <a:ext cx="60056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749"/>
            <a:ext cx="12192000" cy="6817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26888" algn="l"/>
                <a:tab pos="12018963" algn="l"/>
              </a:tabLst>
            </a:pPr>
            <a:r>
              <a:rPr lang="uk-UA" altLang="uk-UA" sz="1600" b="1" dirty="0" smtClean="0">
                <a:solidFill>
                  <a:srgbClr val="FF0000"/>
                </a:solidFill>
                <a:latin typeface="Google Sans"/>
              </a:rPr>
              <a:t>ПЕРЕВАГИ ЯКІ МОЖЕ ОТРИМАТИ ПІДПРІЄМЕЦЬ ВІД РЕАЛІЗАЦІЇ БЕЗБАР’ЄРНОГО ПРОСТОРУ</a:t>
            </a:r>
            <a:endParaRPr kumimoji="0" lang="uk-UA" altLang="uk-U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26888" algn="l"/>
                <a:tab pos="12018963" algn="l"/>
              </a:tabLst>
            </a:pPr>
            <a:endParaRPr lang="uk-UA" altLang="uk-UA" sz="1200" dirty="0">
              <a:solidFill>
                <a:srgbClr val="0A0A0A"/>
              </a:solidFill>
              <a:latin typeface="Google Sans"/>
            </a:endParaRPr>
          </a:p>
          <a:p>
            <a:pPr marL="1809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26888" algn="l"/>
                <a:tab pos="12018963" algn="l"/>
              </a:tabLst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Застосування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безбар’єрного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доступу — це не лише соціальна відповідальність, а й 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стратегічна перевага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, що допомагає бізнесу зростати.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26888" algn="l"/>
                <a:tab pos="12018963" algn="l"/>
              </a:tabLst>
            </a:pPr>
            <a:r>
              <a:rPr lang="uk-UA" altLang="uk-UA" sz="16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Ключові </a:t>
            </a:r>
            <a:r>
              <a:rPr kumimoji="0" lang="uk-UA" altLang="uk-UA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позитивні моменти:</a:t>
            </a: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lang="uk-UA" altLang="uk-UA" sz="1600" dirty="0">
                <a:cs typeface="Arial" panose="020B0604020202020204" pitchFamily="34" charset="0"/>
              </a:rPr>
              <a:t> </a:t>
            </a:r>
            <a:r>
              <a:rPr lang="uk-UA" altLang="uk-UA" sz="1600" dirty="0" smtClean="0">
                <a:cs typeface="Arial" panose="020B0604020202020204" pitchFamily="34" charset="0"/>
              </a:rPr>
              <a:t> </a:t>
            </a: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1. </a:t>
            </a:r>
            <a:r>
              <a:rPr kumimoji="0" lang="uk-UA" altLang="uk-UA" sz="15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Arial" panose="020B0604020202020204" pitchFamily="34" charset="0"/>
              </a:rPr>
              <a:t>Розширення клієнтської бази та прибутку</a:t>
            </a: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      - Залучення нових сегментів: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Понад </a:t>
            </a:r>
            <a:r>
              <a:rPr kumimoji="0" lang="uk-UA" altLang="uk-UA" sz="15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1 мільярд людей у світі мають певну форму інвалідності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. Створюючи доступний простір, ви відкриваєте двері не лише для них, а й для людей похилого віку, батьків із дитячими візочками та людей із тимчасовими травмами.</a:t>
            </a: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      - Зростання доходу: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Компанії, що впроваджують інклюзивні практики, звітують про середнє </a:t>
            </a:r>
            <a:r>
              <a:rPr kumimoji="0" lang="uk-UA" altLang="uk-UA" sz="15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зростання доходу на 28%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та підвищення маржі </a:t>
            </a:r>
            <a:r>
              <a:rPr kumimoji="0" lang="uk-UA" altLang="uk-UA" sz="15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прибутку на 30%.</a:t>
            </a: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26888" algn="l"/>
                <a:tab pos="12018963" algn="l"/>
              </a:tabLst>
            </a:pPr>
            <a:r>
              <a:rPr lang="uk-UA" altLang="uk-UA" sz="1500" b="1" dirty="0">
                <a:solidFill>
                  <a:srgbClr val="0A0A0A"/>
                </a:solidFill>
                <a:cs typeface="Arial" panose="020B0604020202020204" pitchFamily="34" charset="0"/>
              </a:rPr>
              <a:t> </a:t>
            </a:r>
            <a:r>
              <a:rPr lang="uk-UA" altLang="uk-UA" sz="15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 2</a:t>
            </a: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uk-UA" altLang="uk-UA" sz="15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Arial" panose="020B0604020202020204" pitchFamily="34" charset="0"/>
              </a:rPr>
              <a:t>Підвищення лояльності та репутації</a:t>
            </a:r>
            <a:endParaRPr kumimoji="0" lang="uk-UA" altLang="uk-UA" sz="15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anose="020B0604020202020204" pitchFamily="34" charset="0"/>
            </a:endParaRP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      - </a:t>
            </a:r>
            <a:r>
              <a:rPr kumimoji="0" lang="uk-UA" altLang="uk-UA" sz="15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Брендове</a:t>
            </a: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визнання: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Соціально відповідальні компанії викликають більше довіри. 91% професіоналів вважають, що </a:t>
            </a:r>
            <a:r>
              <a:rPr kumimoji="0" lang="uk-UA" altLang="uk-UA" sz="15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безбар’єрність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покращує репутацію бренду.</a:t>
            </a:r>
          </a:p>
          <a:p>
            <a:pPr marL="180975" lvl="0" defTabSz="911225">
              <a:tabLst>
                <a:tab pos="11926888" algn="l"/>
                <a:tab pos="12018963" algn="l"/>
              </a:tabLst>
            </a:pP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      - Лояльність: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Люди схильні повертатися туди, де про них піклуються. Покращення утримання клієнтів лише на 5% може збільшити загальний прибуток від 25% до 95%. </a:t>
            </a:r>
          </a:p>
          <a:p>
            <a:pPr marL="180975" lvl="0" defTabSz="911225">
              <a:tabLst>
                <a:tab pos="11926888" algn="l"/>
                <a:tab pos="12018963" algn="l"/>
              </a:tabLst>
            </a:pPr>
            <a:endParaRPr lang="uk-UA" altLang="uk-UA" sz="1500" dirty="0">
              <a:solidFill>
                <a:srgbClr val="0A0A0A"/>
              </a:solidFill>
              <a:cs typeface="Arial" panose="020B0604020202020204" pitchFamily="34" charset="0"/>
            </a:endParaRPr>
          </a:p>
          <a:p>
            <a:pPr marL="180975" lvl="0" defTabSz="911225">
              <a:tabLst>
                <a:tab pos="11926888" algn="l"/>
                <a:tab pos="12018963" algn="l"/>
              </a:tabLst>
            </a:pPr>
            <a:r>
              <a:rPr lang="uk-UA" altLang="uk-UA" sz="1500" b="1" dirty="0">
                <a:solidFill>
                  <a:srgbClr val="0A0A0A"/>
                </a:solidFill>
                <a:cs typeface="Arial" panose="020B0604020202020204" pitchFamily="34" charset="0"/>
              </a:rPr>
              <a:t> </a:t>
            </a:r>
            <a:r>
              <a:rPr lang="uk-UA" altLang="uk-UA" sz="15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 3. </a:t>
            </a:r>
            <a:r>
              <a:rPr lang="uk-UA" altLang="uk-UA" sz="1500" b="1" u="sng" dirty="0" smtClean="0">
                <a:solidFill>
                  <a:srgbClr val="00B0F0"/>
                </a:solidFill>
                <a:cs typeface="Arial" panose="020B0604020202020204" pitchFamily="34" charset="0"/>
              </a:rPr>
              <a:t>Залучення </a:t>
            </a:r>
            <a:r>
              <a:rPr lang="uk-UA" altLang="uk-UA" sz="1500" b="1" u="sng" dirty="0">
                <a:solidFill>
                  <a:srgbClr val="00B0F0"/>
                </a:solidFill>
                <a:cs typeface="Arial" panose="020B0604020202020204" pitchFamily="34" charset="0"/>
              </a:rPr>
              <a:t>грантів та державних коштів</a:t>
            </a:r>
            <a:endParaRPr lang="uk-UA" altLang="uk-UA" sz="1500" u="sng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180975" lvl="0" defTabSz="911225">
              <a:tabLst>
                <a:tab pos="11926888" algn="l"/>
                <a:tab pos="12018963" algn="l"/>
              </a:tabLst>
            </a:pPr>
            <a:r>
              <a:rPr lang="uk-UA" altLang="uk-UA" sz="15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       -  Фінансова </a:t>
            </a:r>
            <a:r>
              <a:rPr lang="uk-UA" altLang="uk-UA" sz="1500" b="1" dirty="0">
                <a:solidFill>
                  <a:srgbClr val="0A0A0A"/>
                </a:solidFill>
                <a:cs typeface="Arial" panose="020B0604020202020204" pitchFamily="34" charset="0"/>
              </a:rPr>
              <a:t>підтримка:</a:t>
            </a:r>
            <a:r>
              <a:rPr lang="uk-UA" altLang="uk-UA" sz="1500" dirty="0">
                <a:solidFill>
                  <a:srgbClr val="0A0A0A"/>
                </a:solidFill>
                <a:cs typeface="Arial" panose="020B0604020202020204" pitchFamily="34" charset="0"/>
              </a:rPr>
              <a:t> Для малого бізнесу в </a:t>
            </a:r>
            <a:r>
              <a:rPr lang="uk-UA" altLang="uk-UA" sz="1500" dirty="0" smtClean="0">
                <a:solidFill>
                  <a:srgbClr val="0A0A0A"/>
                </a:solidFill>
                <a:cs typeface="Arial" panose="020B0604020202020204" pitchFamily="34" charset="0"/>
              </a:rPr>
              <a:t>малих населених пунктах </a:t>
            </a:r>
            <a:r>
              <a:rPr lang="uk-UA" altLang="uk-UA" sz="1500" dirty="0">
                <a:solidFill>
                  <a:srgbClr val="0A0A0A"/>
                </a:solidFill>
                <a:cs typeface="Arial" panose="020B0604020202020204" pitchFamily="34" charset="0"/>
              </a:rPr>
              <a:t>зараз діють спеціальні програми. Наприклад, через</a:t>
            </a:r>
            <a:r>
              <a:rPr lang="uk-UA" altLang="uk-UA" sz="1500" dirty="0">
                <a:solidFill>
                  <a:srgbClr val="00B050"/>
                </a:solidFill>
                <a:cs typeface="Arial" panose="020B0604020202020204" pitchFamily="34" charset="0"/>
              </a:rPr>
              <a:t> </a:t>
            </a:r>
            <a:r>
              <a:rPr lang="uk-UA" altLang="uk-UA" sz="1500" b="1" u="sng" dirty="0" err="1">
                <a:solidFill>
                  <a:srgbClr val="00B050"/>
                </a:solidFill>
                <a:cs typeface="Arial" panose="020B0604020202020204" pitchFamily="34" charset="0"/>
                <a:hlinkClick r:id="rId2"/>
              </a:rPr>
              <a:t>Дія.Бізнес</a:t>
            </a:r>
            <a:r>
              <a:rPr lang="uk-UA" altLang="uk-UA" sz="1500" dirty="0">
                <a:solidFill>
                  <a:srgbClr val="0A0A0A"/>
                </a:solidFill>
                <a:cs typeface="Arial" panose="020B0604020202020204" pitchFamily="34" charset="0"/>
              </a:rPr>
              <a:t> можна отримати гранти до </a:t>
            </a:r>
            <a:r>
              <a:rPr lang="uk-UA" altLang="uk-UA" sz="1500" b="1" dirty="0">
                <a:solidFill>
                  <a:srgbClr val="0A0A0A"/>
                </a:solidFill>
                <a:cs typeface="Arial" panose="020B0604020202020204" pitchFamily="34" charset="0"/>
              </a:rPr>
              <a:t>5 000 USD</a:t>
            </a:r>
            <a:r>
              <a:rPr lang="uk-UA" altLang="uk-UA" sz="1500" dirty="0">
                <a:solidFill>
                  <a:srgbClr val="0A0A0A"/>
                </a:solidFill>
                <a:cs typeface="Arial" panose="020B0604020202020204" pitchFamily="34" charset="0"/>
              </a:rPr>
              <a:t> саме на інклюзивну адаптацію.</a:t>
            </a:r>
          </a:p>
          <a:p>
            <a:pPr marL="180975" lvl="0" defTabSz="911225">
              <a:tabLst>
                <a:tab pos="11926888" algn="l"/>
                <a:tab pos="12018963" algn="l"/>
              </a:tabLst>
            </a:pPr>
            <a:r>
              <a:rPr lang="uk-UA" altLang="uk-UA" sz="15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       -  Пільгові </a:t>
            </a:r>
            <a:r>
              <a:rPr lang="uk-UA" altLang="uk-UA" sz="1500" b="1" dirty="0">
                <a:solidFill>
                  <a:srgbClr val="0A0A0A"/>
                </a:solidFill>
                <a:cs typeface="Arial" panose="020B0604020202020204" pitchFamily="34" charset="0"/>
              </a:rPr>
              <a:t>кредити:</a:t>
            </a:r>
            <a:r>
              <a:rPr lang="uk-UA" altLang="uk-UA" sz="1500" dirty="0">
                <a:solidFill>
                  <a:srgbClr val="0A0A0A"/>
                </a:solidFill>
                <a:cs typeface="Arial" panose="020B0604020202020204" pitchFamily="34" charset="0"/>
              </a:rPr>
              <a:t> У межах програми «Доступні кредити 5-7-9%» підприємства, що створюють доступні робочі місця, можуть отримати вигідніші умови </a:t>
            </a:r>
            <a:r>
              <a:rPr lang="uk-UA" altLang="uk-UA" sz="1500" dirty="0" smtClean="0">
                <a:solidFill>
                  <a:srgbClr val="0A0A0A"/>
                </a:solidFill>
                <a:cs typeface="Arial" panose="020B0604020202020204" pitchFamily="34" charset="0"/>
              </a:rPr>
              <a:t>фінансування.</a:t>
            </a:r>
            <a:endParaRPr lang="uk-UA" altLang="uk-UA" sz="1500" dirty="0">
              <a:solidFill>
                <a:srgbClr val="0A0A0A"/>
              </a:solidFill>
              <a:cs typeface="Arial" panose="020B0604020202020204" pitchFamily="34" charset="0"/>
            </a:endParaRP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26888" algn="l"/>
                <a:tab pos="12018963" algn="l"/>
              </a:tabLst>
            </a:pPr>
            <a:r>
              <a:rPr lang="uk-UA" altLang="uk-UA" sz="15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    4. </a:t>
            </a:r>
            <a:r>
              <a:rPr kumimoji="0" lang="uk-UA" altLang="uk-UA" sz="15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Arial" panose="020B0604020202020204" pitchFamily="34" charset="0"/>
              </a:rPr>
              <a:t>Мінімізація ризиків та інновації</a:t>
            </a:r>
            <a:endParaRPr kumimoji="0" lang="uk-UA" altLang="uk-UA" sz="15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anose="020B0604020202020204" pitchFamily="34" charset="0"/>
            </a:endParaRPr>
          </a:p>
          <a:p>
            <a:pPr marL="180975" marR="0" lvl="0" algn="just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26888" algn="l"/>
                <a:tab pos="12018963" algn="l"/>
              </a:tabLst>
            </a:pPr>
            <a:r>
              <a:rPr kumimoji="0" lang="uk-UA" altLang="uk-UA" sz="15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        - Відсутність штрафів: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Дотримання стандартів </a:t>
            </a:r>
            <a:r>
              <a:rPr kumimoji="0" lang="uk-UA" altLang="uk-UA" sz="15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безбар'єрності</a:t>
            </a:r>
            <a:r>
              <a:rPr kumimoji="0" lang="uk-UA" altLang="uk-UA" sz="15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допомагає уникнути судових позовів та штрафів (наприклад, згідно з нормами ЄС, порушення можуть коштувати десятки тисяч євро).</a:t>
            </a:r>
          </a:p>
          <a:p>
            <a:pPr marL="180975" algn="just" defTabSz="911225">
              <a:tabLst>
                <a:tab pos="11926888" algn="l"/>
                <a:tab pos="12018963" algn="l"/>
              </a:tabLst>
            </a:pPr>
            <a:r>
              <a:rPr lang="uk-UA" b="1" dirty="0" smtClean="0"/>
              <a:t>        </a:t>
            </a:r>
            <a:r>
              <a:rPr lang="uk-UA" sz="1500" b="1" dirty="0" smtClean="0">
                <a:cs typeface="Arial" panose="020B0604020202020204" pitchFamily="34" charset="0"/>
              </a:rPr>
              <a:t>- Туристичний </a:t>
            </a:r>
            <a:r>
              <a:rPr lang="uk-UA" sz="1500" b="1" dirty="0">
                <a:cs typeface="Arial" panose="020B0604020202020204" pitchFamily="34" charset="0"/>
              </a:rPr>
              <a:t>потенціал:</a:t>
            </a:r>
            <a:r>
              <a:rPr lang="uk-UA" sz="1500" dirty="0">
                <a:cs typeface="Arial" panose="020B0604020202020204" pitchFamily="34" charset="0"/>
              </a:rPr>
              <a:t> Якщо ваш бізнес пов'язаний із відпочинком (зелена садиба, кафе), </a:t>
            </a:r>
            <a:r>
              <a:rPr lang="uk-UA" sz="1500" dirty="0" err="1">
                <a:cs typeface="Arial" panose="020B0604020202020204" pitchFamily="34" charset="0"/>
              </a:rPr>
              <a:t>інклюзивність</a:t>
            </a:r>
            <a:r>
              <a:rPr lang="uk-UA" sz="1500" dirty="0">
                <a:cs typeface="Arial" panose="020B0604020202020204" pitchFamily="34" charset="0"/>
              </a:rPr>
              <a:t> відкриває шлях до груп туристів, які раніше оминали ваш район через відсутність умов</a:t>
            </a:r>
            <a:r>
              <a:rPr lang="uk-UA" sz="1500" dirty="0" smtClean="0">
                <a:cs typeface="Arial" panose="020B0604020202020204" pitchFamily="34" charset="0"/>
              </a:rPr>
              <a:t>.</a:t>
            </a:r>
            <a:endParaRPr lang="uk-UA" sz="1500" dirty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9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356" y="1340556"/>
            <a:ext cx="10278533" cy="1485900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стратегія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створення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в Україні 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до 2030 року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виконання постанови Кабінету Міністрів України від 20.08.2025 № 1007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«Деякі питання створення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безбар’єрних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маршрутів у населених пунктах»</a:t>
            </a:r>
          </a:p>
        </p:txBody>
      </p:sp>
      <p:sp>
        <p:nvSpPr>
          <p:cNvPr id="5" name="Місце для вмісту 2"/>
          <p:cNvSpPr>
            <a:spLocks noGrp="1"/>
          </p:cNvSpPr>
          <p:nvPr>
            <p:ph idx="1"/>
          </p:nvPr>
        </p:nvSpPr>
        <p:spPr>
          <a:xfrm>
            <a:off x="1371600" y="3222978"/>
            <a:ext cx="10425289" cy="21731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частини першої статті 26 Закону України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основи соціальної захищеності осіб з інвалідністю в Україні»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підприємства, установи та організації </a:t>
            </a:r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створювати умови для безперешкодного доступу осіб з інвалідністю (у тому числі осіб з інвалідністю, які використовують засоби пересування та собак-поводирів) до об’єктів фізичного оточення.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083774" y="568867"/>
            <a:ext cx="869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b="1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Міністерство розвитку громад та територій України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48267" y="6027003"/>
            <a:ext cx="11243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Законодавство передбачає спрощену процедуру для облаштування </a:t>
            </a:r>
            <a:r>
              <a:rPr lang="uk-UA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елементів</a:t>
            </a:r>
          </a:p>
          <a:p>
            <a:pPr algn="just"/>
            <a:r>
              <a:rPr lang="uk-UA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uk-UA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uk-UA" sz="2400" b="1" kern="150" dirty="0" err="1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безбар’єрності</a:t>
            </a:r>
            <a:r>
              <a:rPr lang="uk-UA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9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7111" t="16297" r="5162" b="10231"/>
          <a:stretch/>
        </p:blipFill>
        <p:spPr>
          <a:xfrm>
            <a:off x="1038578" y="-79023"/>
            <a:ext cx="10905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ображення1"/>
          <p:cNvPicPr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97000"/>
                    </a14:imgEffect>
                  </a14:imgLayer>
                </a14:imgProps>
              </a:ext>
            </a:extLst>
          </a:blip>
          <a:srcRect l="6071" t="18519" r="49182" b="9157"/>
          <a:stretch/>
        </p:blipFill>
        <p:spPr>
          <a:xfrm>
            <a:off x="778933" y="0"/>
            <a:ext cx="1122115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2"/>
          <p:cNvPicPr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764" t="22963" r="48607" b="8364"/>
          <a:stretch/>
        </p:blipFill>
        <p:spPr>
          <a:xfrm>
            <a:off x="1052534" y="0"/>
            <a:ext cx="1098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2"/>
          <p:cNvPicPr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8031" t="22592" r="3905" b="5000"/>
          <a:stretch/>
        </p:blipFill>
        <p:spPr>
          <a:xfrm>
            <a:off x="1056887" y="0"/>
            <a:ext cx="10999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3"/>
          <p:cNvPicPr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384" t="20925" r="51973" b="9074"/>
          <a:stretch/>
        </p:blipFill>
        <p:spPr>
          <a:xfrm>
            <a:off x="1034585" y="0"/>
            <a:ext cx="10965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3"/>
          <p:cNvPicPr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30000"/>
                    </a14:imgEffect>
                  </a14:imgLayer>
                </a14:imgProps>
              </a:ext>
            </a:extLst>
          </a:blip>
          <a:srcRect l="50631" t="21667" r="6944" b="9814"/>
          <a:stretch/>
        </p:blipFill>
        <p:spPr>
          <a:xfrm>
            <a:off x="1066765" y="0"/>
            <a:ext cx="1103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980" t="7016" r="7187" b="34992"/>
          <a:stretch/>
        </p:blipFill>
        <p:spPr>
          <a:xfrm>
            <a:off x="778932" y="0"/>
            <a:ext cx="11413067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74043" y="5623258"/>
            <a:ext cx="10622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https://bbu.org.ua/pershii-rozdil-albomu-bezbar-iernih-rishen</a:t>
            </a:r>
            <a:r>
              <a:rPr lang="en-US" sz="2800" dirty="0" smtClean="0">
                <a:hlinkClick r:id="rId3"/>
              </a:rPr>
              <a:t>/</a:t>
            </a:r>
            <a:endParaRPr lang="uk-UA" sz="2800" dirty="0" smtClean="0"/>
          </a:p>
          <a:p>
            <a:r>
              <a:rPr lang="uk-UA" sz="2800" dirty="0" smtClean="0"/>
              <a:t>На сайті  ГО «</a:t>
            </a:r>
            <a:r>
              <a:rPr lang="uk-UA" sz="2800" dirty="0" err="1" smtClean="0"/>
              <a:t>Безбар’єрність</a:t>
            </a:r>
            <a:r>
              <a:rPr lang="uk-UA" sz="2800" dirty="0" smtClean="0"/>
              <a:t>»</a:t>
            </a:r>
            <a:endParaRPr lang="uk-UA" sz="2800" dirty="0"/>
          </a:p>
        </p:txBody>
      </p:sp>
      <p:sp>
        <p:nvSpPr>
          <p:cNvPr id="4" name="AutoShape 2" descr="Перший розділ Альбому безбар’єрних рішень (завантажити)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1531" y="3070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1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267</TotalTime>
  <Words>105</Words>
  <Application>Microsoft Office PowerPoint</Application>
  <PresentationFormat>Широкий екран</PresentationFormat>
  <Paragraphs>27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NSimSun</vt:lpstr>
      <vt:lpstr>Arial</vt:lpstr>
      <vt:lpstr>Franklin Gothic Book</vt:lpstr>
      <vt:lpstr>Google Sans</vt:lpstr>
      <vt:lpstr>Times New Roman</vt:lpstr>
      <vt:lpstr>Crop</vt:lpstr>
      <vt:lpstr>Як бізнесу облаштувати безбар’єрний доступ: прості правила та можливості</vt:lpstr>
      <vt:lpstr>Національна стратегія із створення безбар’єрного простору в Україні на період до 2030 року, виконання постанови Кабінету Міністрів України від 20.08.2025 № 1007 «Деякі питання створення безбар’єрних маршрутів у населених пунктах»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та можливості облаштування без бар'єрного доступу для бізнесу</dc:title>
  <dc:creator>Учетная запись Майкрософт</dc:creator>
  <cp:lastModifiedBy>Corei512400PC</cp:lastModifiedBy>
  <cp:revision>23</cp:revision>
  <cp:lastPrinted>2026-02-25T13:42:18Z</cp:lastPrinted>
  <dcterms:created xsi:type="dcterms:W3CDTF">2026-02-18T09:15:34Z</dcterms:created>
  <dcterms:modified xsi:type="dcterms:W3CDTF">2026-02-26T06:56:41Z</dcterms:modified>
</cp:coreProperties>
</file>